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63" r:id="rId4"/>
    <p:sldId id="264" r:id="rId5"/>
    <p:sldId id="265" r:id="rId6"/>
    <p:sldId id="266" r:id="rId7"/>
    <p:sldId id="274" r:id="rId8"/>
    <p:sldId id="268" r:id="rId9"/>
    <p:sldId id="271" r:id="rId10"/>
    <p:sldId id="270" r:id="rId11"/>
    <p:sldId id="269" r:id="rId12"/>
    <p:sldId id="272" r:id="rId13"/>
    <p:sldId id="273" r:id="rId14"/>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AE50D647-0558-42AC-85C8-A0CF888AD2D8}" type="datetimeFigureOut">
              <a:rPr lang="vi-VN" smtClean="0"/>
              <a:t>04/01/2022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30311F8-785A-4C8E-8F6C-A3443AAC3847}" type="slidenum">
              <a:rPr lang="vi-VN" smtClean="0"/>
              <a:t>‹#›</a:t>
            </a:fld>
            <a:endParaRPr lang="vi-VN"/>
          </a:p>
        </p:txBody>
      </p:sp>
    </p:spTree>
    <p:extLst>
      <p:ext uri="{BB962C8B-B14F-4D97-AF65-F5344CB8AC3E}">
        <p14:creationId xmlns:p14="http://schemas.microsoft.com/office/powerpoint/2010/main" val="3125065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E50D647-0558-42AC-85C8-A0CF888AD2D8}" type="datetimeFigureOut">
              <a:rPr lang="vi-VN" smtClean="0"/>
              <a:t>04/01/2022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30311F8-785A-4C8E-8F6C-A3443AAC3847}" type="slidenum">
              <a:rPr lang="vi-VN" smtClean="0"/>
              <a:t>‹#›</a:t>
            </a:fld>
            <a:endParaRPr lang="vi-VN"/>
          </a:p>
        </p:txBody>
      </p:sp>
    </p:spTree>
    <p:extLst>
      <p:ext uri="{BB962C8B-B14F-4D97-AF65-F5344CB8AC3E}">
        <p14:creationId xmlns:p14="http://schemas.microsoft.com/office/powerpoint/2010/main" val="351485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E50D647-0558-42AC-85C8-A0CF888AD2D8}" type="datetimeFigureOut">
              <a:rPr lang="vi-VN" smtClean="0"/>
              <a:t>04/01/2022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30311F8-785A-4C8E-8F6C-A3443AAC3847}" type="slidenum">
              <a:rPr lang="vi-VN" smtClean="0"/>
              <a:t>‹#›</a:t>
            </a:fld>
            <a:endParaRPr lang="vi-VN"/>
          </a:p>
        </p:txBody>
      </p:sp>
    </p:spTree>
    <p:extLst>
      <p:ext uri="{BB962C8B-B14F-4D97-AF65-F5344CB8AC3E}">
        <p14:creationId xmlns:p14="http://schemas.microsoft.com/office/powerpoint/2010/main" val="1766083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E50D647-0558-42AC-85C8-A0CF888AD2D8}" type="datetimeFigureOut">
              <a:rPr lang="vi-VN" smtClean="0"/>
              <a:t>04/01/2022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30311F8-785A-4C8E-8F6C-A3443AAC3847}" type="slidenum">
              <a:rPr lang="vi-VN" smtClean="0"/>
              <a:t>‹#›</a:t>
            </a:fld>
            <a:endParaRPr lang="vi-VN"/>
          </a:p>
        </p:txBody>
      </p:sp>
    </p:spTree>
    <p:extLst>
      <p:ext uri="{BB962C8B-B14F-4D97-AF65-F5344CB8AC3E}">
        <p14:creationId xmlns:p14="http://schemas.microsoft.com/office/powerpoint/2010/main" val="4283620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50D647-0558-42AC-85C8-A0CF888AD2D8}" type="datetimeFigureOut">
              <a:rPr lang="vi-VN" smtClean="0"/>
              <a:t>04/01/2022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30311F8-785A-4C8E-8F6C-A3443AAC3847}" type="slidenum">
              <a:rPr lang="vi-VN" smtClean="0"/>
              <a:t>‹#›</a:t>
            </a:fld>
            <a:endParaRPr lang="vi-VN"/>
          </a:p>
        </p:txBody>
      </p:sp>
    </p:spTree>
    <p:extLst>
      <p:ext uri="{BB962C8B-B14F-4D97-AF65-F5344CB8AC3E}">
        <p14:creationId xmlns:p14="http://schemas.microsoft.com/office/powerpoint/2010/main" val="1258152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AE50D647-0558-42AC-85C8-A0CF888AD2D8}" type="datetimeFigureOut">
              <a:rPr lang="vi-VN" smtClean="0"/>
              <a:t>04/01/2022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30311F8-785A-4C8E-8F6C-A3443AAC3847}" type="slidenum">
              <a:rPr lang="vi-VN" smtClean="0"/>
              <a:t>‹#›</a:t>
            </a:fld>
            <a:endParaRPr lang="vi-VN"/>
          </a:p>
        </p:txBody>
      </p:sp>
    </p:spTree>
    <p:extLst>
      <p:ext uri="{BB962C8B-B14F-4D97-AF65-F5344CB8AC3E}">
        <p14:creationId xmlns:p14="http://schemas.microsoft.com/office/powerpoint/2010/main" val="1038374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AE50D647-0558-42AC-85C8-A0CF888AD2D8}" type="datetimeFigureOut">
              <a:rPr lang="vi-VN" smtClean="0"/>
              <a:t>04/01/2022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930311F8-785A-4C8E-8F6C-A3443AAC3847}" type="slidenum">
              <a:rPr lang="vi-VN" smtClean="0"/>
              <a:t>‹#›</a:t>
            </a:fld>
            <a:endParaRPr lang="vi-VN"/>
          </a:p>
        </p:txBody>
      </p:sp>
    </p:spTree>
    <p:extLst>
      <p:ext uri="{BB962C8B-B14F-4D97-AF65-F5344CB8AC3E}">
        <p14:creationId xmlns:p14="http://schemas.microsoft.com/office/powerpoint/2010/main" val="234351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AE50D647-0558-42AC-85C8-A0CF888AD2D8}" type="datetimeFigureOut">
              <a:rPr lang="vi-VN" smtClean="0"/>
              <a:t>04/01/2022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930311F8-785A-4C8E-8F6C-A3443AAC3847}" type="slidenum">
              <a:rPr lang="vi-VN" smtClean="0"/>
              <a:t>‹#›</a:t>
            </a:fld>
            <a:endParaRPr lang="vi-VN"/>
          </a:p>
        </p:txBody>
      </p:sp>
    </p:spTree>
    <p:extLst>
      <p:ext uri="{BB962C8B-B14F-4D97-AF65-F5344CB8AC3E}">
        <p14:creationId xmlns:p14="http://schemas.microsoft.com/office/powerpoint/2010/main" val="3102477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50D647-0558-42AC-85C8-A0CF888AD2D8}" type="datetimeFigureOut">
              <a:rPr lang="vi-VN" smtClean="0"/>
              <a:t>04/01/2022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930311F8-785A-4C8E-8F6C-A3443AAC3847}" type="slidenum">
              <a:rPr lang="vi-VN" smtClean="0"/>
              <a:t>‹#›</a:t>
            </a:fld>
            <a:endParaRPr lang="vi-VN"/>
          </a:p>
        </p:txBody>
      </p:sp>
    </p:spTree>
    <p:extLst>
      <p:ext uri="{BB962C8B-B14F-4D97-AF65-F5344CB8AC3E}">
        <p14:creationId xmlns:p14="http://schemas.microsoft.com/office/powerpoint/2010/main" val="70038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50D647-0558-42AC-85C8-A0CF888AD2D8}" type="datetimeFigureOut">
              <a:rPr lang="vi-VN" smtClean="0"/>
              <a:t>04/01/2022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30311F8-785A-4C8E-8F6C-A3443AAC3847}" type="slidenum">
              <a:rPr lang="vi-VN" smtClean="0"/>
              <a:t>‹#›</a:t>
            </a:fld>
            <a:endParaRPr lang="vi-VN"/>
          </a:p>
        </p:txBody>
      </p:sp>
    </p:spTree>
    <p:extLst>
      <p:ext uri="{BB962C8B-B14F-4D97-AF65-F5344CB8AC3E}">
        <p14:creationId xmlns:p14="http://schemas.microsoft.com/office/powerpoint/2010/main" val="755462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50D647-0558-42AC-85C8-A0CF888AD2D8}" type="datetimeFigureOut">
              <a:rPr lang="vi-VN" smtClean="0"/>
              <a:t>04/01/2022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30311F8-785A-4C8E-8F6C-A3443AAC3847}" type="slidenum">
              <a:rPr lang="vi-VN" smtClean="0"/>
              <a:t>‹#›</a:t>
            </a:fld>
            <a:endParaRPr lang="vi-VN"/>
          </a:p>
        </p:txBody>
      </p:sp>
    </p:spTree>
    <p:extLst>
      <p:ext uri="{BB962C8B-B14F-4D97-AF65-F5344CB8AC3E}">
        <p14:creationId xmlns:p14="http://schemas.microsoft.com/office/powerpoint/2010/main" val="2295399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50D647-0558-42AC-85C8-A0CF888AD2D8}" type="datetimeFigureOut">
              <a:rPr lang="vi-VN" smtClean="0"/>
              <a:t>04/01/2022</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311F8-785A-4C8E-8F6C-A3443AAC3847}" type="slidenum">
              <a:rPr lang="vi-VN" smtClean="0"/>
              <a:t>‹#›</a:t>
            </a:fld>
            <a:endParaRPr lang="vi-VN"/>
          </a:p>
        </p:txBody>
      </p:sp>
    </p:spTree>
    <p:extLst>
      <p:ext uri="{BB962C8B-B14F-4D97-AF65-F5344CB8AC3E}">
        <p14:creationId xmlns:p14="http://schemas.microsoft.com/office/powerpoint/2010/main" val="3426824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png"/><Relationship Id="rId12" Type="http://schemas.openxmlformats.org/officeDocument/2006/relationships/image" Target="../media/image30.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4.png"/><Relationship Id="rId11" Type="http://schemas.openxmlformats.org/officeDocument/2006/relationships/image" Target="../media/image29.png"/><Relationship Id="rId5" Type="http://schemas.openxmlformats.org/officeDocument/2006/relationships/image" Target="../media/image23.png"/><Relationship Id="rId10" Type="http://schemas.openxmlformats.org/officeDocument/2006/relationships/image" Target="../media/image28.png"/><Relationship Id="rId4" Type="http://schemas.openxmlformats.org/officeDocument/2006/relationships/image" Target="../media/image22.png"/><Relationship Id="rId9" Type="http://schemas.openxmlformats.org/officeDocument/2006/relationships/image" Target="../media/image2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158"/>
            <a:ext cx="12192000"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4814094" y="609601"/>
            <a:ext cx="2563812" cy="830997"/>
          </a:xfrm>
          <a:prstGeom prst="rect">
            <a:avLst/>
          </a:prstGeom>
          <a:noFill/>
          <a:ln w="9525">
            <a:noFill/>
            <a:miter lim="800000"/>
            <a:headEnd/>
            <a:tailEnd/>
          </a:ln>
          <a:effectLst/>
        </p:spPr>
        <p:txBody>
          <a:bodyPr>
            <a:spAutoFit/>
          </a:bodyPr>
          <a:lstStyle/>
          <a:p>
            <a:pPr algn="l">
              <a:spcBef>
                <a:spcPct val="50000"/>
              </a:spcBef>
              <a:defRPr/>
            </a:pPr>
            <a:r>
              <a:rPr lang="en-US" sz="4800" b="1" i="1" dirty="0" smtClean="0">
                <a:solidFill>
                  <a:srgbClr val="FF0000"/>
                </a:solidFill>
                <a:effectLst>
                  <a:outerShdw blurRad="38100" dist="38100" dir="2700000" algn="tl">
                    <a:srgbClr val="C0C0C0"/>
                  </a:outerShdw>
                </a:effectLst>
                <a:latin typeface="Arial" charset="0"/>
                <a:cs typeface="Arial" charset="0"/>
              </a:rPr>
              <a:t>Tiết 30:</a:t>
            </a:r>
            <a:endParaRPr lang="en-US" sz="4800" b="1" i="1" dirty="0">
              <a:solidFill>
                <a:srgbClr val="FF0000"/>
              </a:solidFill>
              <a:effectLst>
                <a:outerShdw blurRad="38100" dist="38100" dir="2700000" algn="tl">
                  <a:srgbClr val="C0C0C0"/>
                </a:outerShdw>
              </a:effectLst>
              <a:latin typeface="Arial" charset="0"/>
              <a:cs typeface="Arial" charset="0"/>
            </a:endParaRPr>
          </a:p>
        </p:txBody>
      </p:sp>
      <p:sp>
        <p:nvSpPr>
          <p:cNvPr id="3079" name="Text Box 7"/>
          <p:cNvSpPr txBox="1">
            <a:spLocks noChangeArrowheads="1"/>
          </p:cNvSpPr>
          <p:nvPr/>
        </p:nvSpPr>
        <p:spPr bwMode="auto">
          <a:xfrm>
            <a:off x="523875" y="1440598"/>
            <a:ext cx="11144250" cy="769441"/>
          </a:xfrm>
          <a:prstGeom prst="rect">
            <a:avLst/>
          </a:prstGeom>
          <a:noFill/>
          <a:ln w="9525">
            <a:noFill/>
            <a:miter lim="800000"/>
            <a:headEnd/>
            <a:tailEnd/>
          </a:ln>
          <a:effectLst/>
        </p:spPr>
        <p:txBody>
          <a:bodyPr wrap="square">
            <a:spAutoFit/>
          </a:bodyPr>
          <a:lstStyle/>
          <a:p>
            <a:pPr algn="ctr">
              <a:spcBef>
                <a:spcPct val="50000"/>
              </a:spcBef>
              <a:defRPr/>
            </a:pPr>
            <a:r>
              <a:rPr lang="en-US" sz="4400" b="1" dirty="0" smtClean="0">
                <a:solidFill>
                  <a:srgbClr val="800000"/>
                </a:solidFill>
                <a:effectLst>
                  <a:outerShdw blurRad="38100" dist="38100" dir="2700000" algn="tl">
                    <a:srgbClr val="C0C0C0"/>
                  </a:outerShdw>
                </a:effectLst>
                <a:latin typeface="Arial" charset="0"/>
                <a:cs typeface="Arial" charset="0"/>
              </a:rPr>
              <a:t>ÔN TẬP QUY TẮC BÀN TAY TRÁI</a:t>
            </a:r>
            <a:endParaRPr lang="en-US" sz="4400" b="1" i="1" dirty="0">
              <a:solidFill>
                <a:srgbClr val="800000"/>
              </a:solidFill>
              <a:effectLst>
                <a:outerShdw blurRad="38100" dist="38100" dir="2700000" algn="tl">
                  <a:srgbClr val="C0C0C0"/>
                </a:outerShdw>
              </a:effectLst>
              <a:latin typeface="Arial" charset="0"/>
              <a:cs typeface="Arial" charset="0"/>
            </a:endParaRPr>
          </a:p>
        </p:txBody>
      </p:sp>
      <p:pic>
        <p:nvPicPr>
          <p:cNvPr id="14" name="Picture 13" descr="H2.bmp"/>
          <p:cNvPicPr>
            <a:picLocks noChangeAspect="1"/>
          </p:cNvPicPr>
          <p:nvPr/>
        </p:nvPicPr>
        <p:blipFill>
          <a:blip r:embed="rId3"/>
          <a:srcRect/>
          <a:stretch>
            <a:fillRect/>
          </a:stretch>
        </p:blipFill>
        <p:spPr bwMode="auto">
          <a:xfrm>
            <a:off x="3778814" y="2720539"/>
            <a:ext cx="5297951" cy="3236507"/>
          </a:xfrm>
          <a:prstGeom prst="rect">
            <a:avLst/>
          </a:prstGeom>
          <a:noFill/>
          <a:ln w="9525">
            <a:noFill/>
            <a:miter lim="800000"/>
            <a:headEnd/>
            <a:tailEnd/>
          </a:ln>
        </p:spPr>
      </p:pic>
    </p:spTree>
    <p:extLst>
      <p:ext uri="{BB962C8B-B14F-4D97-AF65-F5344CB8AC3E}">
        <p14:creationId xmlns:p14="http://schemas.microsoft.com/office/powerpoint/2010/main" val="171601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ircle(in)">
                                      <p:cBhvr>
                                        <p:cTn id="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13"/>
          <p:cNvSpPr>
            <a:spLocks noGrp="1"/>
          </p:cNvSpPr>
          <p:nvPr>
            <p:ph type="sldNum" sz="quarter" idx="12"/>
          </p:nvPr>
        </p:nvSpPr>
        <p:spPr/>
        <p:txBody>
          <a:bodyPr/>
          <a:lstStyle/>
          <a:p>
            <a:fld id="{1B5A1494-542F-4358-BA63-CBE123E8C340}" type="slidenum">
              <a:rPr lang="en-US" altLang="vi-VN"/>
              <a:pPr/>
              <a:t>10</a:t>
            </a:fld>
            <a:endParaRPr lang="en-US" altLang="vi-VN"/>
          </a:p>
        </p:txBody>
      </p:sp>
      <p:pic>
        <p:nvPicPr>
          <p:cNvPr id="364550" name="Picture 6" descr="Cov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9264" y="3525838"/>
            <a:ext cx="5083175" cy="1281112"/>
          </a:xfrm>
          <a:prstGeom prst="rect">
            <a:avLst/>
          </a:prstGeom>
          <a:noFill/>
          <a:extLst>
            <a:ext uri="{909E8E84-426E-40DD-AFC4-6F175D3DCCD1}">
              <a14:hiddenFill xmlns:a14="http://schemas.microsoft.com/office/drawing/2010/main">
                <a:solidFill>
                  <a:srgbClr val="FFFFFF"/>
                </a:solidFill>
              </a14:hiddenFill>
            </a:ext>
          </a:extLst>
        </p:spPr>
      </p:pic>
      <p:pic>
        <p:nvPicPr>
          <p:cNvPr id="364551" name="Picture 7" descr="Co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7200" y="4094163"/>
            <a:ext cx="4814888" cy="711200"/>
          </a:xfrm>
          <a:prstGeom prst="rect">
            <a:avLst/>
          </a:prstGeom>
          <a:noFill/>
          <a:extLst>
            <a:ext uri="{909E8E84-426E-40DD-AFC4-6F175D3DCCD1}">
              <a14:hiddenFill xmlns:a14="http://schemas.microsoft.com/office/drawing/2010/main">
                <a:solidFill>
                  <a:srgbClr val="FFFFFF"/>
                </a:solidFill>
              </a14:hiddenFill>
            </a:ext>
          </a:extLst>
        </p:spPr>
      </p:pic>
      <p:pic>
        <p:nvPicPr>
          <p:cNvPr id="364552" name="Picture 8" descr="Cov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95939" y="4646613"/>
            <a:ext cx="3475037" cy="527050"/>
          </a:xfrm>
          <a:prstGeom prst="rect">
            <a:avLst/>
          </a:prstGeom>
          <a:noFill/>
          <a:extLst>
            <a:ext uri="{909E8E84-426E-40DD-AFC4-6F175D3DCCD1}">
              <a14:hiddenFill xmlns:a14="http://schemas.microsoft.com/office/drawing/2010/main">
                <a:solidFill>
                  <a:srgbClr val="FFFFFF"/>
                </a:solidFill>
              </a14:hiddenFill>
            </a:ext>
          </a:extLst>
        </p:spPr>
      </p:pic>
      <p:pic>
        <p:nvPicPr>
          <p:cNvPr id="364553" name="Picture 9" descr="Cov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95939" y="4681539"/>
            <a:ext cx="3290887" cy="1063625"/>
          </a:xfrm>
          <a:prstGeom prst="rect">
            <a:avLst/>
          </a:prstGeom>
          <a:noFill/>
          <a:extLst>
            <a:ext uri="{909E8E84-426E-40DD-AFC4-6F175D3DCCD1}">
              <a14:hiddenFill xmlns:a14="http://schemas.microsoft.com/office/drawing/2010/main">
                <a:solidFill>
                  <a:srgbClr val="FFFFFF"/>
                </a:solidFill>
              </a14:hiddenFill>
            </a:ext>
          </a:extLst>
        </p:spPr>
      </p:pic>
      <p:pic>
        <p:nvPicPr>
          <p:cNvPr id="364554" name="Picture 10" descr="Cove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2743201"/>
            <a:ext cx="4203700" cy="2303463"/>
          </a:xfrm>
          <a:prstGeom prst="rect">
            <a:avLst/>
          </a:prstGeom>
          <a:noFill/>
          <a:extLst>
            <a:ext uri="{909E8E84-426E-40DD-AFC4-6F175D3DCCD1}">
              <a14:hiddenFill xmlns:a14="http://schemas.microsoft.com/office/drawing/2010/main">
                <a:solidFill>
                  <a:srgbClr val="FFFFFF"/>
                </a:solidFill>
              </a14:hiddenFill>
            </a:ext>
          </a:extLst>
        </p:spPr>
      </p:pic>
      <p:pic>
        <p:nvPicPr>
          <p:cNvPr id="364555" name="Picture 11" descr="Cove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7025" y="1096964"/>
            <a:ext cx="2973388" cy="2035175"/>
          </a:xfrm>
          <a:prstGeom prst="rect">
            <a:avLst/>
          </a:prstGeom>
          <a:noFill/>
          <a:extLst>
            <a:ext uri="{909E8E84-426E-40DD-AFC4-6F175D3DCCD1}">
              <a14:hiddenFill xmlns:a14="http://schemas.microsoft.com/office/drawing/2010/main">
                <a:solidFill>
                  <a:srgbClr val="FFFFFF"/>
                </a:solidFill>
              </a14:hiddenFill>
            </a:ext>
          </a:extLst>
        </p:spPr>
      </p:pic>
      <p:pic>
        <p:nvPicPr>
          <p:cNvPr id="364556" name="Picture 12" descr="Cove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56288" y="1557339"/>
            <a:ext cx="3232150" cy="954087"/>
          </a:xfrm>
          <a:prstGeom prst="rect">
            <a:avLst/>
          </a:prstGeom>
          <a:noFill/>
          <a:extLst>
            <a:ext uri="{909E8E84-426E-40DD-AFC4-6F175D3DCCD1}">
              <a14:hiddenFill xmlns:a14="http://schemas.microsoft.com/office/drawing/2010/main">
                <a:solidFill>
                  <a:srgbClr val="FFFFFF"/>
                </a:solidFill>
              </a14:hiddenFill>
            </a:ext>
          </a:extLst>
        </p:spPr>
      </p:pic>
      <p:pic>
        <p:nvPicPr>
          <p:cNvPr id="364557" name="Picture 13" descr="Cove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15026" y="2303464"/>
            <a:ext cx="3006725" cy="477837"/>
          </a:xfrm>
          <a:prstGeom prst="rect">
            <a:avLst/>
          </a:prstGeom>
          <a:noFill/>
          <a:extLst>
            <a:ext uri="{909E8E84-426E-40DD-AFC4-6F175D3DCCD1}">
              <a14:hiddenFill xmlns:a14="http://schemas.microsoft.com/office/drawing/2010/main">
                <a:solidFill>
                  <a:srgbClr val="FFFFFF"/>
                </a:solidFill>
              </a14:hiddenFill>
            </a:ext>
          </a:extLst>
        </p:spPr>
      </p:pic>
      <p:pic>
        <p:nvPicPr>
          <p:cNvPr id="364558" name="Picture 14" descr="Cove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43601" y="2362200"/>
            <a:ext cx="3508375" cy="1030288"/>
          </a:xfrm>
          <a:prstGeom prst="rect">
            <a:avLst/>
          </a:prstGeom>
          <a:noFill/>
          <a:extLst>
            <a:ext uri="{909E8E84-426E-40DD-AFC4-6F175D3DCCD1}">
              <a14:hiddenFill xmlns:a14="http://schemas.microsoft.com/office/drawing/2010/main">
                <a:solidFill>
                  <a:srgbClr val="FFFFFF"/>
                </a:solidFill>
              </a14:hiddenFill>
            </a:ext>
          </a:extLst>
        </p:spPr>
      </p:pic>
      <p:pic>
        <p:nvPicPr>
          <p:cNvPr id="364559" name="Picture 15" descr="Cove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25763" y="2219326"/>
            <a:ext cx="3073400" cy="912813"/>
          </a:xfrm>
          <a:prstGeom prst="rect">
            <a:avLst/>
          </a:prstGeom>
          <a:noFill/>
          <a:extLst>
            <a:ext uri="{909E8E84-426E-40DD-AFC4-6F175D3DCCD1}">
              <a14:hiddenFill xmlns:a14="http://schemas.microsoft.com/office/drawing/2010/main">
                <a:solidFill>
                  <a:srgbClr val="FFFFFF"/>
                </a:solidFill>
              </a14:hiddenFill>
            </a:ext>
          </a:extLst>
        </p:spPr>
      </p:pic>
      <p:pic>
        <p:nvPicPr>
          <p:cNvPr id="364560" name="Picture 16" descr="Cove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57400" y="2209801"/>
            <a:ext cx="2152650" cy="1490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86230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64555"/>
                                        </p:tgtEl>
                                        <p:attrNameLst>
                                          <p:attrName>style.visibility</p:attrName>
                                        </p:attrNameLst>
                                      </p:cBhvr>
                                      <p:to>
                                        <p:strVal val="visible"/>
                                      </p:to>
                                    </p:set>
                                    <p:animEffect transition="in" filter="wipe(left)">
                                      <p:cBhvr>
                                        <p:cTn id="7" dur="500"/>
                                        <p:tgtEl>
                                          <p:spTgt spid="3645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64559"/>
                                        </p:tgtEl>
                                        <p:attrNameLst>
                                          <p:attrName>style.visibility</p:attrName>
                                        </p:attrNameLst>
                                      </p:cBhvr>
                                      <p:to>
                                        <p:strVal val="visible"/>
                                      </p:to>
                                    </p:set>
                                    <p:animEffect transition="in" filter="wipe(left)">
                                      <p:cBhvr>
                                        <p:cTn id="12" dur="500"/>
                                        <p:tgtEl>
                                          <p:spTgt spid="36455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64556"/>
                                        </p:tgtEl>
                                        <p:attrNameLst>
                                          <p:attrName>style.visibility</p:attrName>
                                        </p:attrNameLst>
                                      </p:cBhvr>
                                      <p:to>
                                        <p:strVal val="visible"/>
                                      </p:to>
                                    </p:set>
                                    <p:animEffect transition="in" filter="wipe(left)">
                                      <p:cBhvr>
                                        <p:cTn id="17" dur="500"/>
                                        <p:tgtEl>
                                          <p:spTgt spid="36455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64557"/>
                                        </p:tgtEl>
                                        <p:attrNameLst>
                                          <p:attrName>style.visibility</p:attrName>
                                        </p:attrNameLst>
                                      </p:cBhvr>
                                      <p:to>
                                        <p:strVal val="visible"/>
                                      </p:to>
                                    </p:set>
                                    <p:animEffect transition="in" filter="wipe(left)">
                                      <p:cBhvr>
                                        <p:cTn id="22" dur="500"/>
                                        <p:tgtEl>
                                          <p:spTgt spid="36455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64558"/>
                                        </p:tgtEl>
                                        <p:attrNameLst>
                                          <p:attrName>style.visibility</p:attrName>
                                        </p:attrNameLst>
                                      </p:cBhvr>
                                      <p:to>
                                        <p:strVal val="visible"/>
                                      </p:to>
                                    </p:set>
                                    <p:animEffect transition="in" filter="wipe(left)">
                                      <p:cBhvr>
                                        <p:cTn id="27" dur="500"/>
                                        <p:tgtEl>
                                          <p:spTgt spid="36455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364554"/>
                                        </p:tgtEl>
                                        <p:attrNameLst>
                                          <p:attrName>style.visibility</p:attrName>
                                        </p:attrNameLst>
                                      </p:cBhvr>
                                      <p:to>
                                        <p:strVal val="visible"/>
                                      </p:to>
                                    </p:set>
                                    <p:animEffect transition="in" filter="wipe(left)">
                                      <p:cBhvr>
                                        <p:cTn id="32" dur="500"/>
                                        <p:tgtEl>
                                          <p:spTgt spid="36455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364550"/>
                                        </p:tgtEl>
                                        <p:attrNameLst>
                                          <p:attrName>style.visibility</p:attrName>
                                        </p:attrNameLst>
                                      </p:cBhvr>
                                      <p:to>
                                        <p:strVal val="visible"/>
                                      </p:to>
                                    </p:set>
                                    <p:animEffect transition="in" filter="wipe(left)">
                                      <p:cBhvr>
                                        <p:cTn id="37" dur="500"/>
                                        <p:tgtEl>
                                          <p:spTgt spid="36455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364551"/>
                                        </p:tgtEl>
                                        <p:attrNameLst>
                                          <p:attrName>style.visibility</p:attrName>
                                        </p:attrNameLst>
                                      </p:cBhvr>
                                      <p:to>
                                        <p:strVal val="visible"/>
                                      </p:to>
                                    </p:set>
                                    <p:animEffect transition="in" filter="wipe(left)">
                                      <p:cBhvr>
                                        <p:cTn id="42" dur="500"/>
                                        <p:tgtEl>
                                          <p:spTgt spid="36455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364552"/>
                                        </p:tgtEl>
                                        <p:attrNameLst>
                                          <p:attrName>style.visibility</p:attrName>
                                        </p:attrNameLst>
                                      </p:cBhvr>
                                      <p:to>
                                        <p:strVal val="visible"/>
                                      </p:to>
                                    </p:set>
                                    <p:animEffect transition="in" filter="wipe(left)">
                                      <p:cBhvr>
                                        <p:cTn id="47" dur="500"/>
                                        <p:tgtEl>
                                          <p:spTgt spid="36455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364553"/>
                                        </p:tgtEl>
                                        <p:attrNameLst>
                                          <p:attrName>style.visibility</p:attrName>
                                        </p:attrNameLst>
                                      </p:cBhvr>
                                      <p:to>
                                        <p:strVal val="visible"/>
                                      </p:to>
                                    </p:set>
                                    <p:animEffect transition="in" filter="wipe(left)">
                                      <p:cBhvr>
                                        <p:cTn id="52" dur="500"/>
                                        <p:tgtEl>
                                          <p:spTgt spid="3645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13"/>
          <p:cNvSpPr>
            <a:spLocks noGrp="1"/>
          </p:cNvSpPr>
          <p:nvPr>
            <p:ph type="sldNum" sz="quarter" idx="12"/>
          </p:nvPr>
        </p:nvSpPr>
        <p:spPr/>
        <p:txBody>
          <a:bodyPr/>
          <a:lstStyle/>
          <a:p>
            <a:fld id="{BEF28703-6B89-4F33-9BB1-381BE28FBCEF}" type="slidenum">
              <a:rPr lang="en-US" altLang="vi-VN"/>
              <a:pPr/>
              <a:t>11</a:t>
            </a:fld>
            <a:endParaRPr lang="en-US" altLang="vi-VN"/>
          </a:p>
        </p:txBody>
      </p:sp>
      <p:sp>
        <p:nvSpPr>
          <p:cNvPr id="375811" name="Text Box 3"/>
          <p:cNvSpPr txBox="1">
            <a:spLocks noChangeArrowheads="1"/>
          </p:cNvSpPr>
          <p:nvPr/>
        </p:nvSpPr>
        <p:spPr bwMode="auto">
          <a:xfrm>
            <a:off x="4722812" y="2262189"/>
            <a:ext cx="400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vi-VN" b="1">
                <a:latin typeface=".VnTime" panose="020B7200000000000000" pitchFamily="34" charset="0"/>
              </a:rPr>
              <a:t>M</a:t>
            </a:r>
          </a:p>
        </p:txBody>
      </p:sp>
      <p:sp>
        <p:nvSpPr>
          <p:cNvPr id="375812" name="Text Box 4"/>
          <p:cNvSpPr txBox="1">
            <a:spLocks noChangeArrowheads="1"/>
          </p:cNvSpPr>
          <p:nvPr/>
        </p:nvSpPr>
        <p:spPr bwMode="auto">
          <a:xfrm>
            <a:off x="5453062" y="2276476"/>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vi-VN" b="1">
                <a:latin typeface=".VnTime" panose="020B7200000000000000" pitchFamily="34" charset="0"/>
              </a:rPr>
              <a:t>N</a:t>
            </a:r>
          </a:p>
        </p:txBody>
      </p:sp>
      <p:sp>
        <p:nvSpPr>
          <p:cNvPr id="375813" name="Line 5"/>
          <p:cNvSpPr>
            <a:spLocks noChangeShapeType="1"/>
          </p:cNvSpPr>
          <p:nvPr/>
        </p:nvSpPr>
        <p:spPr bwMode="auto">
          <a:xfrm>
            <a:off x="4686300" y="2643188"/>
            <a:ext cx="1143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75814" name="Line 6"/>
          <p:cNvSpPr>
            <a:spLocks noChangeShapeType="1"/>
          </p:cNvSpPr>
          <p:nvPr/>
        </p:nvSpPr>
        <p:spPr bwMode="auto">
          <a:xfrm>
            <a:off x="5072062" y="2643188"/>
            <a:ext cx="304800"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75815" name="Text Box 7"/>
          <p:cNvSpPr txBox="1">
            <a:spLocks noChangeArrowheads="1"/>
          </p:cNvSpPr>
          <p:nvPr/>
        </p:nvSpPr>
        <p:spPr bwMode="auto">
          <a:xfrm>
            <a:off x="3776662" y="1766889"/>
            <a:ext cx="560388" cy="1687513"/>
          </a:xfrm>
          <a:prstGeom prst="rect">
            <a:avLst/>
          </a:prstGeom>
          <a:solidFill>
            <a:srgbClr val="0000CC"/>
          </a:solidFill>
          <a:ln w="9525"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vi-VN">
              <a:latin typeface=".VnTime" panose="020B7200000000000000" pitchFamily="34" charset="0"/>
            </a:endParaRPr>
          </a:p>
          <a:p>
            <a:endParaRPr lang="en-US" altLang="vi-VN">
              <a:latin typeface=".VnTime" panose="020B7200000000000000" pitchFamily="34" charset="0"/>
            </a:endParaRPr>
          </a:p>
          <a:p>
            <a:pPr algn="ctr"/>
            <a:r>
              <a:rPr lang="en-US" altLang="vi-VN" sz="3200">
                <a:solidFill>
                  <a:schemeClr val="bg1"/>
                </a:solidFill>
                <a:latin typeface=".VnTime" panose="020B7200000000000000" pitchFamily="34" charset="0"/>
              </a:rPr>
              <a:t>N</a:t>
            </a:r>
          </a:p>
          <a:p>
            <a:endParaRPr lang="en-US" altLang="vi-VN">
              <a:solidFill>
                <a:schemeClr val="bg1"/>
              </a:solidFill>
              <a:latin typeface=".VnTime" panose="020B7200000000000000" pitchFamily="34" charset="0"/>
            </a:endParaRPr>
          </a:p>
          <a:p>
            <a:endParaRPr lang="en-US" altLang="vi-VN">
              <a:latin typeface=".VnTime" panose="020B7200000000000000" pitchFamily="34" charset="0"/>
            </a:endParaRPr>
          </a:p>
        </p:txBody>
      </p:sp>
      <p:sp>
        <p:nvSpPr>
          <p:cNvPr id="375816" name="Text Box 8"/>
          <p:cNvSpPr txBox="1">
            <a:spLocks noChangeArrowheads="1"/>
          </p:cNvSpPr>
          <p:nvPr/>
        </p:nvSpPr>
        <p:spPr bwMode="auto">
          <a:xfrm>
            <a:off x="6062662" y="1804989"/>
            <a:ext cx="560388" cy="1687513"/>
          </a:xfrm>
          <a:prstGeom prst="rect">
            <a:avLst/>
          </a:prstGeom>
          <a:solidFill>
            <a:srgbClr val="FF0000"/>
          </a:solidFill>
          <a:ln w="9525"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vi-VN">
              <a:latin typeface=".VnTime" panose="020B7200000000000000" pitchFamily="34" charset="0"/>
            </a:endParaRPr>
          </a:p>
          <a:p>
            <a:endParaRPr lang="en-US" altLang="vi-VN">
              <a:latin typeface=".VnTime" panose="020B7200000000000000" pitchFamily="34" charset="0"/>
            </a:endParaRPr>
          </a:p>
          <a:p>
            <a:pPr algn="ctr"/>
            <a:r>
              <a:rPr lang="en-US" altLang="vi-VN" sz="3200">
                <a:solidFill>
                  <a:schemeClr val="bg1"/>
                </a:solidFill>
                <a:latin typeface=".VnTime" panose="020B7200000000000000" pitchFamily="34" charset="0"/>
              </a:rPr>
              <a:t>S</a:t>
            </a:r>
          </a:p>
          <a:p>
            <a:endParaRPr lang="en-US" altLang="vi-VN">
              <a:solidFill>
                <a:schemeClr val="bg1"/>
              </a:solidFill>
              <a:latin typeface=".VnTime" panose="020B7200000000000000" pitchFamily="34" charset="0"/>
            </a:endParaRPr>
          </a:p>
          <a:p>
            <a:endParaRPr lang="en-US" altLang="vi-VN">
              <a:latin typeface=".VnTime" panose="020B7200000000000000" pitchFamily="34" charset="0"/>
            </a:endParaRPr>
          </a:p>
        </p:txBody>
      </p:sp>
      <p:sp>
        <p:nvSpPr>
          <p:cNvPr id="375817" name="Line 9"/>
          <p:cNvSpPr>
            <a:spLocks noChangeShapeType="1"/>
          </p:cNvSpPr>
          <p:nvPr/>
        </p:nvSpPr>
        <p:spPr bwMode="auto">
          <a:xfrm>
            <a:off x="4310062" y="2338388"/>
            <a:ext cx="1752600" cy="0"/>
          </a:xfrm>
          <a:prstGeom prst="line">
            <a:avLst/>
          </a:prstGeom>
          <a:noFill/>
          <a:ln w="9525">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75818" name="Line 10"/>
          <p:cNvSpPr>
            <a:spLocks noChangeShapeType="1"/>
          </p:cNvSpPr>
          <p:nvPr/>
        </p:nvSpPr>
        <p:spPr bwMode="auto">
          <a:xfrm>
            <a:off x="4310062" y="2871788"/>
            <a:ext cx="1752600" cy="0"/>
          </a:xfrm>
          <a:prstGeom prst="line">
            <a:avLst/>
          </a:prstGeom>
          <a:noFill/>
          <a:ln w="9525">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75819" name="Line 11"/>
          <p:cNvSpPr>
            <a:spLocks noChangeShapeType="1"/>
          </p:cNvSpPr>
          <p:nvPr/>
        </p:nvSpPr>
        <p:spPr bwMode="auto">
          <a:xfrm>
            <a:off x="4310062" y="3405188"/>
            <a:ext cx="1752600" cy="0"/>
          </a:xfrm>
          <a:prstGeom prst="line">
            <a:avLst/>
          </a:prstGeom>
          <a:noFill/>
          <a:ln w="9525">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75820" name="Line 12"/>
          <p:cNvSpPr>
            <a:spLocks noChangeShapeType="1"/>
          </p:cNvSpPr>
          <p:nvPr/>
        </p:nvSpPr>
        <p:spPr bwMode="auto">
          <a:xfrm>
            <a:off x="4310062" y="1838326"/>
            <a:ext cx="1752600" cy="0"/>
          </a:xfrm>
          <a:prstGeom prst="line">
            <a:avLst/>
          </a:prstGeom>
          <a:noFill/>
          <a:ln w="9525">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5" name="Text Box 35"/>
          <p:cNvSpPr txBox="1">
            <a:spLocks noChangeArrowheads="1"/>
          </p:cNvSpPr>
          <p:nvPr/>
        </p:nvSpPr>
        <p:spPr bwMode="auto">
          <a:xfrm>
            <a:off x="814389" y="142704"/>
            <a:ext cx="10872788" cy="461665"/>
          </a:xfrm>
          <a:prstGeom prst="rect">
            <a:avLst/>
          </a:prstGeom>
          <a:solidFill>
            <a:schemeClr val="accent1">
              <a:lumMod val="60000"/>
              <a:lumOff val="40000"/>
            </a:schemeClr>
          </a:solidFill>
          <a:ln>
            <a:solidFill>
              <a:srgbClr val="FF0000"/>
            </a:solidFill>
          </a:ln>
          <a:extLst/>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b="1" i="1" dirty="0" smtClean="0">
                <a:latin typeface="Arial" panose="020B0604020202020204" pitchFamily="34" charset="0"/>
              </a:rPr>
              <a:t>4. Xác định chiều của lực điện từ tác dụng lên dây MN trong hình vẽ sau:</a:t>
            </a:r>
            <a:endParaRPr lang="en-US" altLang="vi-VN" sz="2400" b="1" i="1" dirty="0">
              <a:latin typeface="Arial" panose="020B0604020202020204" pitchFamily="34" charset="0"/>
            </a:endParaRPr>
          </a:p>
        </p:txBody>
      </p:sp>
    </p:spTree>
    <p:extLst>
      <p:ext uri="{BB962C8B-B14F-4D97-AF65-F5344CB8AC3E}">
        <p14:creationId xmlns:p14="http://schemas.microsoft.com/office/powerpoint/2010/main" val="366759489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19"/>
          <p:cNvSpPr>
            <a:spLocks noGrp="1"/>
          </p:cNvSpPr>
          <p:nvPr>
            <p:ph type="sldNum" sz="quarter" idx="12"/>
          </p:nvPr>
        </p:nvSpPr>
        <p:spPr/>
        <p:txBody>
          <a:bodyPr/>
          <a:lstStyle/>
          <a:p>
            <a:fld id="{6CF921DD-646C-439E-BD58-C8148FB6BF60}" type="slidenum">
              <a:rPr lang="en-US" altLang="vi-VN"/>
              <a:pPr/>
              <a:t>12</a:t>
            </a:fld>
            <a:endParaRPr lang="en-US" altLang="vi-VN"/>
          </a:p>
        </p:txBody>
      </p:sp>
      <p:grpSp>
        <p:nvGrpSpPr>
          <p:cNvPr id="369666" name="Group 2"/>
          <p:cNvGrpSpPr>
            <a:grpSpLocks/>
          </p:cNvGrpSpPr>
          <p:nvPr/>
        </p:nvGrpSpPr>
        <p:grpSpPr bwMode="auto">
          <a:xfrm>
            <a:off x="3403600" y="4629150"/>
            <a:ext cx="1162050" cy="857250"/>
            <a:chOff x="1920" y="2004"/>
            <a:chExt cx="732" cy="540"/>
          </a:xfrm>
        </p:grpSpPr>
        <p:sp>
          <p:nvSpPr>
            <p:cNvPr id="369667" name="Rectangle 3"/>
            <p:cNvSpPr>
              <a:spLocks noChangeArrowheads="1"/>
            </p:cNvSpPr>
            <p:nvPr/>
          </p:nvSpPr>
          <p:spPr bwMode="auto">
            <a:xfrm>
              <a:off x="2316" y="2004"/>
              <a:ext cx="336" cy="144"/>
            </a:xfrm>
            <a:prstGeom prst="rect">
              <a:avLst/>
            </a:prstGeom>
            <a:solidFill>
              <a:srgbClr val="CC3300"/>
            </a:solidFill>
            <a:ln w="9525">
              <a:miter lim="800000"/>
              <a:headEnd/>
              <a:tailEnd/>
            </a:ln>
            <a:scene3d>
              <a:camera prst="legacyObliqueTopRight"/>
              <a:lightRig rig="legacyFlat3" dir="b"/>
            </a:scene3d>
            <a:sp3d extrusionH="1801800" prstMaterial="legacyMatte">
              <a:bevelT w="13500" h="13500" prst="angle"/>
              <a:bevelB w="13500" h="13500" prst="angle"/>
              <a:extrusionClr>
                <a:srgbClr val="CC3300"/>
              </a:extrusionClr>
              <a:contourClr>
                <a:srgbClr val="CC3300"/>
              </a:contourClr>
            </a:sp3d>
          </p:spPr>
          <p:txBody>
            <a:bodyPr wrap="none" anchor="ct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9668" name="Rectangle 4"/>
            <p:cNvSpPr>
              <a:spLocks noChangeArrowheads="1"/>
            </p:cNvSpPr>
            <p:nvPr/>
          </p:nvSpPr>
          <p:spPr bwMode="auto">
            <a:xfrm>
              <a:off x="1920" y="2400"/>
              <a:ext cx="336" cy="144"/>
            </a:xfrm>
            <a:prstGeom prst="rect">
              <a:avLst/>
            </a:prstGeom>
            <a:solidFill>
              <a:schemeClr val="hlink"/>
            </a:solidFill>
            <a:ln w="9525">
              <a:miter lim="800000"/>
              <a:headEnd/>
              <a:tailEnd/>
            </a:ln>
            <a:scene3d>
              <a:camera prst="legacyObliqueTopRight"/>
              <a:lightRig rig="legacyFlat3" dir="b"/>
            </a:scene3d>
            <a:sp3d extrusionH="1801800" prstMaterial="legacyMatte">
              <a:bevelT w="13500" h="13500" prst="angle"/>
              <a:bevelB w="13500" h="13500" prst="angle"/>
              <a:extrusionClr>
                <a:schemeClr val="hlink"/>
              </a:extrusionClr>
              <a:contourClr>
                <a:schemeClr val="hlink"/>
              </a:contourClr>
            </a:sp3d>
          </p:spPr>
          <p:txBody>
            <a:bodyPr wrap="none" anchor="ct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grpSp>
      <p:sp>
        <p:nvSpPr>
          <p:cNvPr id="369669" name="Line 5"/>
          <p:cNvSpPr>
            <a:spLocks noChangeShapeType="1"/>
          </p:cNvSpPr>
          <p:nvPr/>
        </p:nvSpPr>
        <p:spPr bwMode="auto">
          <a:xfrm>
            <a:off x="1955800" y="5638800"/>
            <a:ext cx="3200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369670" name="Line 6"/>
          <p:cNvSpPr>
            <a:spLocks noChangeShapeType="1"/>
          </p:cNvSpPr>
          <p:nvPr/>
        </p:nvSpPr>
        <p:spPr bwMode="auto">
          <a:xfrm>
            <a:off x="3429000" y="5638800"/>
            <a:ext cx="685800" cy="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369671" name="Freeform 7"/>
          <p:cNvSpPr>
            <a:spLocks/>
          </p:cNvSpPr>
          <p:nvPr/>
        </p:nvSpPr>
        <p:spPr bwMode="auto">
          <a:xfrm>
            <a:off x="4991100" y="4648200"/>
            <a:ext cx="279400" cy="990600"/>
          </a:xfrm>
          <a:custGeom>
            <a:avLst/>
            <a:gdLst>
              <a:gd name="T0" fmla="*/ 2147483647 w 176"/>
              <a:gd name="T1" fmla="*/ 2147483647 h 624"/>
              <a:gd name="T2" fmla="*/ 2147483647 w 176"/>
              <a:gd name="T3" fmla="*/ 2147483647 h 624"/>
              <a:gd name="T4" fmla="*/ 2147483647 w 176"/>
              <a:gd name="T5" fmla="*/ 2147483647 h 624"/>
              <a:gd name="T6" fmla="*/ 2147483647 w 176"/>
              <a:gd name="T7" fmla="*/ 2147483647 h 624"/>
              <a:gd name="T8" fmla="*/ 2147483647 w 176"/>
              <a:gd name="T9" fmla="*/ 0 h 624"/>
              <a:gd name="T10" fmla="*/ 0 60000 65536"/>
              <a:gd name="T11" fmla="*/ 0 60000 65536"/>
              <a:gd name="T12" fmla="*/ 0 60000 65536"/>
              <a:gd name="T13" fmla="*/ 0 60000 65536"/>
              <a:gd name="T14" fmla="*/ 0 60000 65536"/>
              <a:gd name="T15" fmla="*/ 0 w 176"/>
              <a:gd name="T16" fmla="*/ 0 h 624"/>
              <a:gd name="T17" fmla="*/ 176 w 176"/>
              <a:gd name="T18" fmla="*/ 624 h 624"/>
            </a:gdLst>
            <a:ahLst/>
            <a:cxnLst>
              <a:cxn ang="T10">
                <a:pos x="T0" y="T1"/>
              </a:cxn>
              <a:cxn ang="T11">
                <a:pos x="T2" y="T3"/>
              </a:cxn>
              <a:cxn ang="T12">
                <a:pos x="T4" y="T5"/>
              </a:cxn>
              <a:cxn ang="T13">
                <a:pos x="T6" y="T7"/>
              </a:cxn>
              <a:cxn ang="T14">
                <a:pos x="T8" y="T9"/>
              </a:cxn>
            </a:cxnLst>
            <a:rect l="T15" t="T16" r="T17" b="T18"/>
            <a:pathLst>
              <a:path w="176" h="624">
                <a:moveTo>
                  <a:pt x="56" y="624"/>
                </a:moveTo>
                <a:cubicBezTo>
                  <a:pt x="84" y="580"/>
                  <a:pt x="112" y="536"/>
                  <a:pt x="104" y="480"/>
                </a:cubicBezTo>
                <a:cubicBezTo>
                  <a:pt x="96" y="424"/>
                  <a:pt x="0" y="336"/>
                  <a:pt x="8" y="288"/>
                </a:cubicBezTo>
                <a:cubicBezTo>
                  <a:pt x="16" y="240"/>
                  <a:pt x="128" y="240"/>
                  <a:pt x="152" y="192"/>
                </a:cubicBezTo>
                <a:cubicBezTo>
                  <a:pt x="176" y="144"/>
                  <a:pt x="164" y="72"/>
                  <a:pt x="152"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9672" name="Freeform 8"/>
          <p:cNvSpPr>
            <a:spLocks/>
          </p:cNvSpPr>
          <p:nvPr/>
        </p:nvSpPr>
        <p:spPr bwMode="auto">
          <a:xfrm>
            <a:off x="1905000" y="4648200"/>
            <a:ext cx="279400" cy="990600"/>
          </a:xfrm>
          <a:custGeom>
            <a:avLst/>
            <a:gdLst>
              <a:gd name="T0" fmla="*/ 2147483647 w 176"/>
              <a:gd name="T1" fmla="*/ 2147483647 h 624"/>
              <a:gd name="T2" fmla="*/ 2147483647 w 176"/>
              <a:gd name="T3" fmla="*/ 2147483647 h 624"/>
              <a:gd name="T4" fmla="*/ 2147483647 w 176"/>
              <a:gd name="T5" fmla="*/ 2147483647 h 624"/>
              <a:gd name="T6" fmla="*/ 2147483647 w 176"/>
              <a:gd name="T7" fmla="*/ 2147483647 h 624"/>
              <a:gd name="T8" fmla="*/ 2147483647 w 176"/>
              <a:gd name="T9" fmla="*/ 0 h 624"/>
              <a:gd name="T10" fmla="*/ 0 60000 65536"/>
              <a:gd name="T11" fmla="*/ 0 60000 65536"/>
              <a:gd name="T12" fmla="*/ 0 60000 65536"/>
              <a:gd name="T13" fmla="*/ 0 60000 65536"/>
              <a:gd name="T14" fmla="*/ 0 60000 65536"/>
              <a:gd name="T15" fmla="*/ 0 w 176"/>
              <a:gd name="T16" fmla="*/ 0 h 624"/>
              <a:gd name="T17" fmla="*/ 176 w 176"/>
              <a:gd name="T18" fmla="*/ 624 h 624"/>
            </a:gdLst>
            <a:ahLst/>
            <a:cxnLst>
              <a:cxn ang="T10">
                <a:pos x="T0" y="T1"/>
              </a:cxn>
              <a:cxn ang="T11">
                <a:pos x="T2" y="T3"/>
              </a:cxn>
              <a:cxn ang="T12">
                <a:pos x="T4" y="T5"/>
              </a:cxn>
              <a:cxn ang="T13">
                <a:pos x="T6" y="T7"/>
              </a:cxn>
              <a:cxn ang="T14">
                <a:pos x="T8" y="T9"/>
              </a:cxn>
            </a:cxnLst>
            <a:rect l="T15" t="T16" r="T17" b="T18"/>
            <a:pathLst>
              <a:path w="176" h="624">
                <a:moveTo>
                  <a:pt x="56" y="624"/>
                </a:moveTo>
                <a:cubicBezTo>
                  <a:pt x="84" y="580"/>
                  <a:pt x="112" y="536"/>
                  <a:pt x="104" y="480"/>
                </a:cubicBezTo>
                <a:cubicBezTo>
                  <a:pt x="96" y="424"/>
                  <a:pt x="0" y="336"/>
                  <a:pt x="8" y="288"/>
                </a:cubicBezTo>
                <a:cubicBezTo>
                  <a:pt x="16" y="240"/>
                  <a:pt x="128" y="240"/>
                  <a:pt x="152" y="192"/>
                </a:cubicBezTo>
                <a:cubicBezTo>
                  <a:pt x="176" y="144"/>
                  <a:pt x="164" y="72"/>
                  <a:pt x="152"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grpSp>
        <p:nvGrpSpPr>
          <p:cNvPr id="3" name="Group 17"/>
          <p:cNvGrpSpPr>
            <a:grpSpLocks/>
          </p:cNvGrpSpPr>
          <p:nvPr/>
        </p:nvGrpSpPr>
        <p:grpSpPr bwMode="auto">
          <a:xfrm>
            <a:off x="2946400" y="4724400"/>
            <a:ext cx="914400" cy="914400"/>
            <a:chOff x="896" y="2976"/>
            <a:chExt cx="576" cy="576"/>
          </a:xfrm>
        </p:grpSpPr>
        <p:sp>
          <p:nvSpPr>
            <p:cNvPr id="369674" name="Line 9"/>
            <p:cNvSpPr>
              <a:spLocks noChangeShapeType="1"/>
            </p:cNvSpPr>
            <p:nvPr/>
          </p:nvSpPr>
          <p:spPr bwMode="auto">
            <a:xfrm flipV="1">
              <a:off x="1136" y="3072"/>
              <a:ext cx="0" cy="48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369675" name="Text Box 10"/>
            <p:cNvSpPr txBox="1">
              <a:spLocks noChangeArrowheads="1"/>
            </p:cNvSpPr>
            <p:nvPr/>
          </p:nvSpPr>
          <p:spPr bwMode="auto">
            <a:xfrm>
              <a:off x="896" y="2976"/>
              <a:ext cx="5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400">
                  <a:latin typeface="Arial" panose="020B0604020202020204" pitchFamily="34" charset="0"/>
                </a:rPr>
                <a:t>F</a:t>
              </a:r>
            </a:p>
          </p:txBody>
        </p:sp>
      </p:grpSp>
      <p:sp>
        <p:nvSpPr>
          <p:cNvPr id="13323" name="Line 11"/>
          <p:cNvSpPr>
            <a:spLocks noChangeShapeType="1"/>
          </p:cNvSpPr>
          <p:nvPr/>
        </p:nvSpPr>
        <p:spPr bwMode="auto">
          <a:xfrm flipV="1">
            <a:off x="2260600" y="3124200"/>
            <a:ext cx="3505200" cy="3657600"/>
          </a:xfrm>
          <a:prstGeom prst="line">
            <a:avLst/>
          </a:prstGeom>
          <a:noFill/>
          <a:ln w="28575">
            <a:solidFill>
              <a:srgbClr val="CC3300"/>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369677" name="Text Box 12"/>
          <p:cNvSpPr txBox="1">
            <a:spLocks noChangeArrowheads="1"/>
          </p:cNvSpPr>
          <p:nvPr/>
        </p:nvSpPr>
        <p:spPr bwMode="auto">
          <a:xfrm>
            <a:off x="4546600" y="39624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400">
                <a:solidFill>
                  <a:schemeClr val="bg1"/>
                </a:solidFill>
                <a:latin typeface="Arial" panose="020B0604020202020204" pitchFamily="34" charset="0"/>
              </a:rPr>
              <a:t>N</a:t>
            </a:r>
          </a:p>
        </p:txBody>
      </p:sp>
      <p:sp>
        <p:nvSpPr>
          <p:cNvPr id="369678" name="Text Box 13"/>
          <p:cNvSpPr txBox="1">
            <a:spLocks noChangeArrowheads="1"/>
          </p:cNvSpPr>
          <p:nvPr/>
        </p:nvSpPr>
        <p:spPr bwMode="auto">
          <a:xfrm>
            <a:off x="3632200" y="4800600"/>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400">
                <a:latin typeface="Arial" panose="020B0604020202020204" pitchFamily="34" charset="0"/>
              </a:rPr>
              <a:t>S</a:t>
            </a:r>
          </a:p>
        </p:txBody>
      </p:sp>
      <p:sp>
        <p:nvSpPr>
          <p:cNvPr id="369679" name="Text Box 14"/>
          <p:cNvSpPr txBox="1">
            <a:spLocks noChangeArrowheads="1"/>
          </p:cNvSpPr>
          <p:nvPr/>
        </p:nvSpPr>
        <p:spPr bwMode="auto">
          <a:xfrm>
            <a:off x="6019800" y="1663701"/>
            <a:ext cx="44196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3200" dirty="0">
                <a:solidFill>
                  <a:schemeClr val="accent2"/>
                </a:solidFill>
                <a:latin typeface="Times New Roman" panose="02020603050405020304" pitchFamily="18" charset="0"/>
              </a:rPr>
              <a:t>Đặt dây dẫn trước một cực bất kì, quan sát chuyển động của dây dẫn xác định chiều của lực điện từ. Áp dụng </a:t>
            </a:r>
            <a:r>
              <a:rPr lang="en-US" altLang="vi-VN" sz="3200" dirty="0">
                <a:solidFill>
                  <a:srgbClr val="FF0000"/>
                </a:solidFill>
                <a:latin typeface="Times New Roman" panose="02020603050405020304" pitchFamily="18" charset="0"/>
              </a:rPr>
              <a:t>qui tắc bàn tay trái ta </a:t>
            </a:r>
            <a:r>
              <a:rPr lang="en-US" altLang="vi-VN" sz="3200" dirty="0">
                <a:solidFill>
                  <a:schemeClr val="accent2"/>
                </a:solidFill>
                <a:latin typeface="Times New Roman" panose="02020603050405020304" pitchFamily="18" charset="0"/>
              </a:rPr>
              <a:t>biết chiều đường sức từ và từ đó ta suy ra đâu là cực bắc cực nam của nam châm</a:t>
            </a:r>
          </a:p>
        </p:txBody>
      </p:sp>
      <p:sp>
        <p:nvSpPr>
          <p:cNvPr id="369680" name="Text Box 15"/>
          <p:cNvSpPr txBox="1">
            <a:spLocks noChangeArrowheads="1"/>
          </p:cNvSpPr>
          <p:nvPr/>
        </p:nvSpPr>
        <p:spPr bwMode="auto">
          <a:xfrm>
            <a:off x="1676400" y="304800"/>
            <a:ext cx="8763000" cy="919401"/>
          </a:xfrm>
          <a:prstGeom prst="roundRect">
            <a:avLst/>
          </a:prstGeom>
          <a:solidFill>
            <a:schemeClr val="accent1">
              <a:lumMod val="60000"/>
              <a:lumOff val="40000"/>
            </a:schemeClr>
          </a:solidFill>
          <a:ln>
            <a:solidFill>
              <a:srgbClr val="FF0000"/>
            </a:solidFill>
          </a:ln>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b="1" i="1" dirty="0" smtClean="0">
                <a:latin typeface="Times New Roman" panose="02020603050405020304" pitchFamily="18" charset="0"/>
              </a:rPr>
              <a:t>5. Dùng </a:t>
            </a:r>
            <a:r>
              <a:rPr lang="en-US" altLang="vi-VN" sz="2400" b="1" i="1" dirty="0">
                <a:latin typeface="Times New Roman" panose="02020603050405020304" pitchFamily="18" charset="0"/>
              </a:rPr>
              <a:t>đoạn dây dẫn thẳng và nguồn điện, hãy nêu cách xác định từ cực của một nam châm</a:t>
            </a:r>
          </a:p>
        </p:txBody>
      </p:sp>
      <p:sp>
        <p:nvSpPr>
          <p:cNvPr id="19" name="Rounded Rectangle 18"/>
          <p:cNvSpPr>
            <a:spLocks noChangeArrowheads="1"/>
          </p:cNvSpPr>
          <p:nvPr/>
        </p:nvSpPr>
        <p:spPr bwMode="auto">
          <a:xfrm>
            <a:off x="6032500" y="4114800"/>
            <a:ext cx="4038600" cy="533400"/>
          </a:xfrm>
          <a:prstGeom prst="roundRect">
            <a:avLst>
              <a:gd name="adj" fmla="val 16667"/>
            </a:avLst>
          </a:prstGeom>
          <a:solidFill>
            <a:srgbClr val="FFFF00"/>
          </a:solidFill>
          <a:ln w="9525" algn="ctr">
            <a:solidFill>
              <a:schemeClr val="tx1"/>
            </a:solidFill>
            <a:round/>
            <a:headEnd/>
            <a:tailEnd/>
          </a:ln>
        </p:spPr>
        <p:txBody>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r>
              <a:rPr lang="en-US" altLang="vi-VN" b="1">
                <a:latin typeface="Arial" panose="020B0604020202020204" pitchFamily="34" charset="0"/>
              </a:rPr>
              <a:t>????</a:t>
            </a:r>
          </a:p>
        </p:txBody>
      </p:sp>
    </p:spTree>
    <p:extLst>
      <p:ext uri="{BB962C8B-B14F-4D97-AF65-F5344CB8AC3E}">
        <p14:creationId xmlns:p14="http://schemas.microsoft.com/office/powerpoint/2010/main" val="1456231517"/>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3323"/>
                                        </p:tgtEl>
                                        <p:attrNameLst>
                                          <p:attrName>style.visibility</p:attrName>
                                        </p:attrNameLst>
                                      </p:cBhvr>
                                      <p:to>
                                        <p:strVal val="visible"/>
                                      </p:to>
                                    </p:set>
                                    <p:animEffect transition="in" filter="wipe(down)">
                                      <p:cBhvr>
                                        <p:cTn id="12" dur="500"/>
                                        <p:tgtEl>
                                          <p:spTgt spid="133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grpId="0" nodeType="clickEffect">
                                  <p:stCondLst>
                                    <p:cond delay="0"/>
                                  </p:stCondLst>
                                  <p:childTnLst>
                                    <p:animEffect transition="out" filter="box(in)">
                                      <p:cBhvr>
                                        <p:cTn id="16" dur="500"/>
                                        <p:tgtEl>
                                          <p:spTgt spid="19"/>
                                        </p:tgtEl>
                                      </p:cBhvr>
                                    </p:animEffect>
                                    <p:set>
                                      <p:cBhvr>
                                        <p:cTn id="17"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27"/>
          <p:cNvSpPr>
            <a:spLocks noGrp="1"/>
          </p:cNvSpPr>
          <p:nvPr>
            <p:ph type="sldNum" sz="quarter" idx="12"/>
          </p:nvPr>
        </p:nvSpPr>
        <p:spPr/>
        <p:txBody>
          <a:bodyPr/>
          <a:lstStyle/>
          <a:p>
            <a:fld id="{0ADCC434-6B97-4FDE-9C8F-2C97E22B53F5}" type="slidenum">
              <a:rPr lang="en-US" altLang="vi-VN"/>
              <a:pPr/>
              <a:t>13</a:t>
            </a:fld>
            <a:endParaRPr lang="en-US" altLang="vi-VN"/>
          </a:p>
        </p:txBody>
      </p:sp>
      <p:sp>
        <p:nvSpPr>
          <p:cNvPr id="370690" name="Rectangle 2"/>
          <p:cNvSpPr>
            <a:spLocks noChangeArrowheads="1"/>
          </p:cNvSpPr>
          <p:nvPr/>
        </p:nvSpPr>
        <p:spPr bwMode="auto">
          <a:xfrm>
            <a:off x="1752600" y="274638"/>
            <a:ext cx="8686800" cy="1143000"/>
          </a:xfrm>
          <a:prstGeom prst="roundRect">
            <a:avLst/>
          </a:prstGeom>
          <a:solidFill>
            <a:schemeClr val="accent1">
              <a:lumMod val="60000"/>
              <a:lumOff val="40000"/>
            </a:schemeClr>
          </a:solidFill>
          <a:ln w="28575">
            <a:solidFill>
              <a:srgbClr val="FF0000"/>
            </a:solidFill>
            <a:miter lim="800000"/>
            <a:headEnd/>
            <a:tailEnd/>
          </a:ln>
          <a:extLst/>
        </p:spPr>
        <p:txBody>
          <a:bodyPr anchor="ct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lgn="just"/>
            <a:r>
              <a:rPr lang="en-US" altLang="vi-VN" sz="2400" b="1" i="1" dirty="0" smtClean="0">
                <a:latin typeface="Times New Roman" panose="02020603050405020304" pitchFamily="18" charset="0"/>
                <a:cs typeface="Times New Roman" panose="02020603050405020304" pitchFamily="18" charset="0"/>
              </a:rPr>
              <a:t>6. Biểu </a:t>
            </a:r>
            <a:r>
              <a:rPr lang="en-US" altLang="vi-VN" sz="2400" b="1" i="1" dirty="0">
                <a:latin typeface="Times New Roman" panose="02020603050405020304" pitchFamily="18" charset="0"/>
                <a:cs typeface="Times New Roman" panose="02020603050405020304" pitchFamily="18" charset="0"/>
              </a:rPr>
              <a:t>diễn lực điện từ tác dụng vào đoạn dây AB. Nếu đổi chiều dòng điện hoặc cực của nam châm thì lực điện từ sẽ ra sao?</a:t>
            </a:r>
          </a:p>
        </p:txBody>
      </p:sp>
      <p:sp>
        <p:nvSpPr>
          <p:cNvPr id="370691" name="Freeform 3"/>
          <p:cNvSpPr>
            <a:spLocks/>
          </p:cNvSpPr>
          <p:nvPr/>
        </p:nvSpPr>
        <p:spPr bwMode="auto">
          <a:xfrm rot="315272">
            <a:off x="1909764" y="3086101"/>
            <a:ext cx="2727325" cy="1724025"/>
          </a:xfrm>
          <a:custGeom>
            <a:avLst/>
            <a:gdLst>
              <a:gd name="T0" fmla="*/ 2147483647 w 1718"/>
              <a:gd name="T1" fmla="*/ 2147483647 h 1086"/>
              <a:gd name="T2" fmla="*/ 0 w 1718"/>
              <a:gd name="T3" fmla="*/ 2147483647 h 1086"/>
              <a:gd name="T4" fmla="*/ 2147483647 w 1718"/>
              <a:gd name="T5" fmla="*/ 2147483647 h 1086"/>
              <a:gd name="T6" fmla="*/ 2147483647 w 1718"/>
              <a:gd name="T7" fmla="*/ 2147483647 h 1086"/>
              <a:gd name="T8" fmla="*/ 2147483647 w 1718"/>
              <a:gd name="T9" fmla="*/ 2147483647 h 1086"/>
              <a:gd name="T10" fmla="*/ 2147483647 w 1718"/>
              <a:gd name="T11" fmla="*/ 2147483647 h 1086"/>
              <a:gd name="T12" fmla="*/ 2147483647 w 1718"/>
              <a:gd name="T13" fmla="*/ 2147483647 h 1086"/>
              <a:gd name="T14" fmla="*/ 2147483647 w 1718"/>
              <a:gd name="T15" fmla="*/ 2147483647 h 1086"/>
              <a:gd name="T16" fmla="*/ 2147483647 w 1718"/>
              <a:gd name="T17" fmla="*/ 2147483647 h 1086"/>
              <a:gd name="T18" fmla="*/ 2147483647 w 1718"/>
              <a:gd name="T19" fmla="*/ 2147483647 h 10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18"/>
              <a:gd name="T31" fmla="*/ 0 h 1086"/>
              <a:gd name="T32" fmla="*/ 1718 w 1718"/>
              <a:gd name="T33" fmla="*/ 1086 h 10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18" h="1086">
                <a:moveTo>
                  <a:pt x="336" y="1086"/>
                </a:moveTo>
                <a:lnTo>
                  <a:pt x="0" y="1086"/>
                </a:lnTo>
                <a:lnTo>
                  <a:pt x="768" y="270"/>
                </a:lnTo>
                <a:cubicBezTo>
                  <a:pt x="970" y="96"/>
                  <a:pt x="1052" y="78"/>
                  <a:pt x="1210" y="40"/>
                </a:cubicBezTo>
                <a:cubicBezTo>
                  <a:pt x="1368" y="2"/>
                  <a:pt x="1673" y="0"/>
                  <a:pt x="1718" y="40"/>
                </a:cubicBezTo>
                <a:lnTo>
                  <a:pt x="1478" y="280"/>
                </a:lnTo>
                <a:lnTo>
                  <a:pt x="1248" y="270"/>
                </a:lnTo>
                <a:lnTo>
                  <a:pt x="1085" y="318"/>
                </a:lnTo>
                <a:cubicBezTo>
                  <a:pt x="1029" y="350"/>
                  <a:pt x="1037" y="334"/>
                  <a:pt x="912" y="462"/>
                </a:cubicBezTo>
                <a:lnTo>
                  <a:pt x="336" y="1086"/>
                </a:lnTo>
                <a:close/>
              </a:path>
            </a:pathLst>
          </a:custGeom>
          <a:solidFill>
            <a:srgbClr val="CC3300"/>
          </a:solidFill>
          <a:ln w="9525">
            <a:miter lim="800000"/>
            <a:headEnd/>
            <a:tailEnd/>
          </a:ln>
          <a:scene3d>
            <a:camera prst="legacyPerspectiveBottom"/>
            <a:lightRig rig="legacyFlat3" dir="t"/>
          </a:scene3d>
          <a:sp3d extrusionH="1801800" prstMaterial="legacyMatte">
            <a:bevelT w="13500" h="13500" prst="angle"/>
            <a:bevelB w="13500" h="13500" prst="angle"/>
            <a:extrusionClr>
              <a:srgbClr val="CC3300"/>
            </a:extrusionClr>
            <a:contourClr>
              <a:srgbClr val="CC3300"/>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70692" name="Freeform 4"/>
          <p:cNvSpPr>
            <a:spLocks/>
          </p:cNvSpPr>
          <p:nvPr/>
        </p:nvSpPr>
        <p:spPr bwMode="auto">
          <a:xfrm rot="315272">
            <a:off x="3424238" y="3182938"/>
            <a:ext cx="1473200" cy="1828800"/>
          </a:xfrm>
          <a:custGeom>
            <a:avLst/>
            <a:gdLst>
              <a:gd name="T0" fmla="*/ 2147483647 w 928"/>
              <a:gd name="T1" fmla="*/ 0 h 1152"/>
              <a:gd name="T2" fmla="*/ 2147483647 w 928"/>
              <a:gd name="T3" fmla="*/ 2147483647 h 1152"/>
              <a:gd name="T4" fmla="*/ 2147483647 w 928"/>
              <a:gd name="T5" fmla="*/ 2147483647 h 1152"/>
              <a:gd name="T6" fmla="*/ 2147483647 w 928"/>
              <a:gd name="T7" fmla="*/ 2147483647 h 1152"/>
              <a:gd name="T8" fmla="*/ 2147483647 w 928"/>
              <a:gd name="T9" fmla="*/ 2147483647 h 1152"/>
              <a:gd name="T10" fmla="*/ 0 w 928"/>
              <a:gd name="T11" fmla="*/ 2147483647 h 1152"/>
              <a:gd name="T12" fmla="*/ 2147483647 w 928"/>
              <a:gd name="T13" fmla="*/ 2147483647 h 1152"/>
              <a:gd name="T14" fmla="*/ 2147483647 w 928"/>
              <a:gd name="T15" fmla="*/ 2147483647 h 1152"/>
              <a:gd name="T16" fmla="*/ 2147483647 w 928"/>
              <a:gd name="T17" fmla="*/ 2147483647 h 1152"/>
              <a:gd name="T18" fmla="*/ 2147483647 w 928"/>
              <a:gd name="T19" fmla="*/ 2147483647 h 1152"/>
              <a:gd name="T20" fmla="*/ 2147483647 w 928"/>
              <a:gd name="T21" fmla="*/ 2147483647 h 1152"/>
              <a:gd name="T22" fmla="*/ 2147483647 w 928"/>
              <a:gd name="T23" fmla="*/ 0 h 11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28"/>
              <a:gd name="T37" fmla="*/ 0 h 1152"/>
              <a:gd name="T38" fmla="*/ 928 w 928"/>
              <a:gd name="T39" fmla="*/ 1152 h 115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28" h="1152">
                <a:moveTo>
                  <a:pt x="672" y="0"/>
                </a:moveTo>
                <a:lnTo>
                  <a:pt x="432" y="269"/>
                </a:lnTo>
                <a:lnTo>
                  <a:pt x="518" y="326"/>
                </a:lnTo>
                <a:cubicBezTo>
                  <a:pt x="536" y="363"/>
                  <a:pt x="560" y="424"/>
                  <a:pt x="538" y="490"/>
                </a:cubicBezTo>
                <a:cubicBezTo>
                  <a:pt x="516" y="556"/>
                  <a:pt x="474" y="610"/>
                  <a:pt x="384" y="720"/>
                </a:cubicBezTo>
                <a:lnTo>
                  <a:pt x="0" y="1152"/>
                </a:lnTo>
                <a:lnTo>
                  <a:pt x="384" y="1152"/>
                </a:lnTo>
                <a:lnTo>
                  <a:pt x="864" y="567"/>
                </a:lnTo>
                <a:lnTo>
                  <a:pt x="912" y="471"/>
                </a:lnTo>
                <a:cubicBezTo>
                  <a:pt x="920" y="425"/>
                  <a:pt x="928" y="350"/>
                  <a:pt x="912" y="288"/>
                </a:cubicBezTo>
                <a:cubicBezTo>
                  <a:pt x="896" y="226"/>
                  <a:pt x="856" y="144"/>
                  <a:pt x="816" y="96"/>
                </a:cubicBezTo>
                <a:cubicBezTo>
                  <a:pt x="776" y="48"/>
                  <a:pt x="724" y="24"/>
                  <a:pt x="672" y="0"/>
                </a:cubicBezTo>
                <a:close/>
              </a:path>
            </a:pathLst>
          </a:custGeom>
          <a:solidFill>
            <a:schemeClr val="hlink"/>
          </a:solidFill>
          <a:ln w="9525">
            <a:miter lim="800000"/>
            <a:headEnd/>
            <a:tailEnd/>
          </a:ln>
          <a:scene3d>
            <a:camera prst="legacyPerspectiveBottom"/>
            <a:lightRig rig="legacyFlat3" dir="t"/>
          </a:scene3d>
          <a:sp3d extrusionH="1801800" prstMaterial="legacyMatte">
            <a:bevelT w="13500" h="13500" prst="angle"/>
            <a:bevelB w="13500" h="13500" prst="angle"/>
            <a:extrusionClr>
              <a:schemeClr val="hlink"/>
            </a:extrusionClr>
            <a:contourClr>
              <a:schemeClr val="hlink"/>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70693" name="Line 5"/>
          <p:cNvSpPr>
            <a:spLocks noChangeShapeType="1"/>
          </p:cNvSpPr>
          <p:nvPr/>
        </p:nvSpPr>
        <p:spPr bwMode="auto">
          <a:xfrm>
            <a:off x="3200400" y="2489200"/>
            <a:ext cx="0" cy="3733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grpSp>
        <p:nvGrpSpPr>
          <p:cNvPr id="370694" name="Group 6"/>
          <p:cNvGrpSpPr>
            <a:grpSpLocks/>
          </p:cNvGrpSpPr>
          <p:nvPr/>
        </p:nvGrpSpPr>
        <p:grpSpPr bwMode="auto">
          <a:xfrm>
            <a:off x="3200400" y="6045200"/>
            <a:ext cx="1828800" cy="355600"/>
            <a:chOff x="2496" y="3248"/>
            <a:chExt cx="1152" cy="224"/>
          </a:xfrm>
        </p:grpSpPr>
        <p:sp>
          <p:nvSpPr>
            <p:cNvPr id="370695" name="Freeform 7"/>
            <p:cNvSpPr>
              <a:spLocks/>
            </p:cNvSpPr>
            <p:nvPr/>
          </p:nvSpPr>
          <p:spPr bwMode="auto">
            <a:xfrm>
              <a:off x="2496" y="3248"/>
              <a:ext cx="1104" cy="224"/>
            </a:xfrm>
            <a:custGeom>
              <a:avLst/>
              <a:gdLst>
                <a:gd name="T0" fmla="*/ 0 w 1104"/>
                <a:gd name="T1" fmla="*/ 64 h 224"/>
                <a:gd name="T2" fmla="*/ 192 w 1104"/>
                <a:gd name="T3" fmla="*/ 208 h 224"/>
                <a:gd name="T4" fmla="*/ 432 w 1104"/>
                <a:gd name="T5" fmla="*/ 112 h 224"/>
                <a:gd name="T6" fmla="*/ 624 w 1104"/>
                <a:gd name="T7" fmla="*/ 208 h 224"/>
                <a:gd name="T8" fmla="*/ 912 w 1104"/>
                <a:gd name="T9" fmla="*/ 16 h 224"/>
                <a:gd name="T10" fmla="*/ 1104 w 1104"/>
                <a:gd name="T11" fmla="*/ 112 h 224"/>
                <a:gd name="T12" fmla="*/ 0 60000 65536"/>
                <a:gd name="T13" fmla="*/ 0 60000 65536"/>
                <a:gd name="T14" fmla="*/ 0 60000 65536"/>
                <a:gd name="T15" fmla="*/ 0 60000 65536"/>
                <a:gd name="T16" fmla="*/ 0 60000 65536"/>
                <a:gd name="T17" fmla="*/ 0 60000 65536"/>
                <a:gd name="T18" fmla="*/ 0 w 1104"/>
                <a:gd name="T19" fmla="*/ 0 h 224"/>
                <a:gd name="T20" fmla="*/ 1104 w 1104"/>
                <a:gd name="T21" fmla="*/ 224 h 224"/>
              </a:gdLst>
              <a:ahLst/>
              <a:cxnLst>
                <a:cxn ang="T12">
                  <a:pos x="T0" y="T1"/>
                </a:cxn>
                <a:cxn ang="T13">
                  <a:pos x="T2" y="T3"/>
                </a:cxn>
                <a:cxn ang="T14">
                  <a:pos x="T4" y="T5"/>
                </a:cxn>
                <a:cxn ang="T15">
                  <a:pos x="T6" y="T7"/>
                </a:cxn>
                <a:cxn ang="T16">
                  <a:pos x="T8" y="T9"/>
                </a:cxn>
                <a:cxn ang="T17">
                  <a:pos x="T10" y="T11"/>
                </a:cxn>
              </a:cxnLst>
              <a:rect l="T18" t="T19" r="T20" b="T21"/>
              <a:pathLst>
                <a:path w="1104" h="224">
                  <a:moveTo>
                    <a:pt x="0" y="64"/>
                  </a:moveTo>
                  <a:cubicBezTo>
                    <a:pt x="60" y="132"/>
                    <a:pt x="120" y="200"/>
                    <a:pt x="192" y="208"/>
                  </a:cubicBezTo>
                  <a:cubicBezTo>
                    <a:pt x="264" y="216"/>
                    <a:pt x="360" y="112"/>
                    <a:pt x="432" y="112"/>
                  </a:cubicBezTo>
                  <a:cubicBezTo>
                    <a:pt x="504" y="112"/>
                    <a:pt x="544" y="224"/>
                    <a:pt x="624" y="208"/>
                  </a:cubicBezTo>
                  <a:cubicBezTo>
                    <a:pt x="704" y="192"/>
                    <a:pt x="832" y="32"/>
                    <a:pt x="912" y="16"/>
                  </a:cubicBezTo>
                  <a:cubicBezTo>
                    <a:pt x="992" y="0"/>
                    <a:pt x="1064" y="96"/>
                    <a:pt x="1104" y="112"/>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70696" name="Oval 8"/>
            <p:cNvSpPr>
              <a:spLocks noChangeArrowheads="1"/>
            </p:cNvSpPr>
            <p:nvPr/>
          </p:nvSpPr>
          <p:spPr bwMode="auto">
            <a:xfrm>
              <a:off x="3552" y="3312"/>
              <a:ext cx="96" cy="96"/>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grpSp>
      <p:grpSp>
        <p:nvGrpSpPr>
          <p:cNvPr id="370697" name="Group 9"/>
          <p:cNvGrpSpPr>
            <a:grpSpLocks/>
          </p:cNvGrpSpPr>
          <p:nvPr/>
        </p:nvGrpSpPr>
        <p:grpSpPr bwMode="auto">
          <a:xfrm>
            <a:off x="3200400" y="2438400"/>
            <a:ext cx="1828800" cy="355600"/>
            <a:chOff x="2496" y="3248"/>
            <a:chExt cx="1152" cy="224"/>
          </a:xfrm>
        </p:grpSpPr>
        <p:sp>
          <p:nvSpPr>
            <p:cNvPr id="370698" name="Freeform 10"/>
            <p:cNvSpPr>
              <a:spLocks/>
            </p:cNvSpPr>
            <p:nvPr/>
          </p:nvSpPr>
          <p:spPr bwMode="auto">
            <a:xfrm>
              <a:off x="2496" y="3248"/>
              <a:ext cx="1104" cy="224"/>
            </a:xfrm>
            <a:custGeom>
              <a:avLst/>
              <a:gdLst>
                <a:gd name="T0" fmla="*/ 0 w 1104"/>
                <a:gd name="T1" fmla="*/ 64 h 224"/>
                <a:gd name="T2" fmla="*/ 192 w 1104"/>
                <a:gd name="T3" fmla="*/ 208 h 224"/>
                <a:gd name="T4" fmla="*/ 432 w 1104"/>
                <a:gd name="T5" fmla="*/ 112 h 224"/>
                <a:gd name="T6" fmla="*/ 624 w 1104"/>
                <a:gd name="T7" fmla="*/ 208 h 224"/>
                <a:gd name="T8" fmla="*/ 912 w 1104"/>
                <a:gd name="T9" fmla="*/ 16 h 224"/>
                <a:gd name="T10" fmla="*/ 1104 w 1104"/>
                <a:gd name="T11" fmla="*/ 112 h 224"/>
                <a:gd name="T12" fmla="*/ 0 60000 65536"/>
                <a:gd name="T13" fmla="*/ 0 60000 65536"/>
                <a:gd name="T14" fmla="*/ 0 60000 65536"/>
                <a:gd name="T15" fmla="*/ 0 60000 65536"/>
                <a:gd name="T16" fmla="*/ 0 60000 65536"/>
                <a:gd name="T17" fmla="*/ 0 60000 65536"/>
                <a:gd name="T18" fmla="*/ 0 w 1104"/>
                <a:gd name="T19" fmla="*/ 0 h 224"/>
                <a:gd name="T20" fmla="*/ 1104 w 1104"/>
                <a:gd name="T21" fmla="*/ 224 h 224"/>
              </a:gdLst>
              <a:ahLst/>
              <a:cxnLst>
                <a:cxn ang="T12">
                  <a:pos x="T0" y="T1"/>
                </a:cxn>
                <a:cxn ang="T13">
                  <a:pos x="T2" y="T3"/>
                </a:cxn>
                <a:cxn ang="T14">
                  <a:pos x="T4" y="T5"/>
                </a:cxn>
                <a:cxn ang="T15">
                  <a:pos x="T6" y="T7"/>
                </a:cxn>
                <a:cxn ang="T16">
                  <a:pos x="T8" y="T9"/>
                </a:cxn>
                <a:cxn ang="T17">
                  <a:pos x="T10" y="T11"/>
                </a:cxn>
              </a:cxnLst>
              <a:rect l="T18" t="T19" r="T20" b="T21"/>
              <a:pathLst>
                <a:path w="1104" h="224">
                  <a:moveTo>
                    <a:pt x="0" y="64"/>
                  </a:moveTo>
                  <a:cubicBezTo>
                    <a:pt x="60" y="132"/>
                    <a:pt x="120" y="200"/>
                    <a:pt x="192" y="208"/>
                  </a:cubicBezTo>
                  <a:cubicBezTo>
                    <a:pt x="264" y="216"/>
                    <a:pt x="360" y="112"/>
                    <a:pt x="432" y="112"/>
                  </a:cubicBezTo>
                  <a:cubicBezTo>
                    <a:pt x="504" y="112"/>
                    <a:pt x="544" y="224"/>
                    <a:pt x="624" y="208"/>
                  </a:cubicBezTo>
                  <a:cubicBezTo>
                    <a:pt x="704" y="192"/>
                    <a:pt x="832" y="32"/>
                    <a:pt x="912" y="16"/>
                  </a:cubicBezTo>
                  <a:cubicBezTo>
                    <a:pt x="992" y="0"/>
                    <a:pt x="1064" y="96"/>
                    <a:pt x="1104" y="112"/>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70699" name="Oval 11"/>
            <p:cNvSpPr>
              <a:spLocks noChangeArrowheads="1"/>
            </p:cNvSpPr>
            <p:nvPr/>
          </p:nvSpPr>
          <p:spPr bwMode="auto">
            <a:xfrm>
              <a:off x="3552" y="3312"/>
              <a:ext cx="96" cy="96"/>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grpSp>
      <p:sp>
        <p:nvSpPr>
          <p:cNvPr id="370700" name="Text Box 12"/>
          <p:cNvSpPr txBox="1">
            <a:spLocks noChangeArrowheads="1"/>
          </p:cNvSpPr>
          <p:nvPr/>
        </p:nvSpPr>
        <p:spPr bwMode="auto">
          <a:xfrm>
            <a:off x="5105400" y="2108201"/>
            <a:ext cx="6858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800">
                <a:latin typeface="Arial" panose="020B0604020202020204" pitchFamily="34" charset="0"/>
              </a:rPr>
              <a:t>-</a:t>
            </a:r>
          </a:p>
        </p:txBody>
      </p:sp>
      <p:sp>
        <p:nvSpPr>
          <p:cNvPr id="370701" name="Text Box 13"/>
          <p:cNvSpPr txBox="1">
            <a:spLocks noChangeArrowheads="1"/>
          </p:cNvSpPr>
          <p:nvPr/>
        </p:nvSpPr>
        <p:spPr bwMode="auto">
          <a:xfrm>
            <a:off x="4953000" y="5719764"/>
            <a:ext cx="762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3200">
                <a:latin typeface="Arial" panose="020B0604020202020204" pitchFamily="34" charset="0"/>
              </a:rPr>
              <a:t>+</a:t>
            </a:r>
          </a:p>
        </p:txBody>
      </p:sp>
      <p:sp>
        <p:nvSpPr>
          <p:cNvPr id="10254" name="Line 14"/>
          <p:cNvSpPr>
            <a:spLocks noChangeShapeType="1"/>
          </p:cNvSpPr>
          <p:nvPr/>
        </p:nvSpPr>
        <p:spPr bwMode="auto">
          <a:xfrm flipV="1">
            <a:off x="3200400" y="4394200"/>
            <a:ext cx="0" cy="838200"/>
          </a:xfrm>
          <a:prstGeom prst="line">
            <a:avLst/>
          </a:prstGeom>
          <a:noFill/>
          <a:ln w="38100">
            <a:solidFill>
              <a:srgbClr val="CC3300"/>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370703" name="Text Box 15"/>
          <p:cNvSpPr txBox="1">
            <a:spLocks noChangeArrowheads="1"/>
          </p:cNvSpPr>
          <p:nvPr/>
        </p:nvSpPr>
        <p:spPr bwMode="auto">
          <a:xfrm>
            <a:off x="2743200" y="5791201"/>
            <a:ext cx="914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800">
                <a:latin typeface="Arial" panose="020B0604020202020204" pitchFamily="34" charset="0"/>
              </a:rPr>
              <a:t>A</a:t>
            </a:r>
          </a:p>
        </p:txBody>
      </p:sp>
      <p:sp>
        <p:nvSpPr>
          <p:cNvPr id="370704" name="Text Box 16"/>
          <p:cNvSpPr txBox="1">
            <a:spLocks noChangeArrowheads="1"/>
          </p:cNvSpPr>
          <p:nvPr/>
        </p:nvSpPr>
        <p:spPr bwMode="auto">
          <a:xfrm>
            <a:off x="2819400" y="2224088"/>
            <a:ext cx="762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800">
                <a:latin typeface="Arial" panose="020B0604020202020204" pitchFamily="34" charset="0"/>
              </a:rPr>
              <a:t>B</a:t>
            </a:r>
          </a:p>
        </p:txBody>
      </p:sp>
      <p:sp>
        <p:nvSpPr>
          <p:cNvPr id="370705" name="Text Box 17"/>
          <p:cNvSpPr txBox="1">
            <a:spLocks noChangeArrowheads="1"/>
          </p:cNvSpPr>
          <p:nvPr/>
        </p:nvSpPr>
        <p:spPr bwMode="auto">
          <a:xfrm>
            <a:off x="2362200" y="4114800"/>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400">
                <a:latin typeface="Arial" panose="020B0604020202020204" pitchFamily="34" charset="0"/>
              </a:rPr>
              <a:t>N</a:t>
            </a:r>
          </a:p>
        </p:txBody>
      </p:sp>
      <p:sp>
        <p:nvSpPr>
          <p:cNvPr id="370706" name="Text Box 18"/>
          <p:cNvSpPr txBox="1">
            <a:spLocks noChangeArrowheads="1"/>
          </p:cNvSpPr>
          <p:nvPr/>
        </p:nvSpPr>
        <p:spPr bwMode="auto">
          <a:xfrm>
            <a:off x="3810000" y="4419600"/>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400">
                <a:latin typeface="Arial" panose="020B0604020202020204" pitchFamily="34" charset="0"/>
              </a:rPr>
              <a:t>S</a:t>
            </a:r>
          </a:p>
        </p:txBody>
      </p:sp>
      <p:sp>
        <p:nvSpPr>
          <p:cNvPr id="370707" name="Text Box 19"/>
          <p:cNvSpPr txBox="1">
            <a:spLocks noChangeArrowheads="1"/>
          </p:cNvSpPr>
          <p:nvPr/>
        </p:nvSpPr>
        <p:spPr bwMode="auto">
          <a:xfrm>
            <a:off x="5715000" y="2209801"/>
            <a:ext cx="441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endParaRPr lang="vi-VN" altLang="vi-VN">
              <a:latin typeface="Arial" panose="020B0604020202020204" pitchFamily="34" charset="0"/>
            </a:endParaRPr>
          </a:p>
        </p:txBody>
      </p:sp>
      <p:sp>
        <p:nvSpPr>
          <p:cNvPr id="370708" name="Text Box 20"/>
          <p:cNvSpPr txBox="1">
            <a:spLocks noChangeArrowheads="1"/>
          </p:cNvSpPr>
          <p:nvPr/>
        </p:nvSpPr>
        <p:spPr bwMode="auto">
          <a:xfrm>
            <a:off x="5486400" y="2895600"/>
            <a:ext cx="4953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3200">
                <a:solidFill>
                  <a:schemeClr val="accent2"/>
                </a:solidFill>
                <a:latin typeface="Arial" panose="020B0604020202020204" pitchFamily="34" charset="0"/>
              </a:rPr>
              <a:t>-Chiều lực điện từ đi vào </a:t>
            </a:r>
            <a:r>
              <a:rPr lang="en-US" altLang="vi-VN" sz="3200">
                <a:solidFill>
                  <a:srgbClr val="FF0000"/>
                </a:solidFill>
                <a:latin typeface="Arial" panose="020B0604020202020204" pitchFamily="34" charset="0"/>
              </a:rPr>
              <a:t>trong lòng nam châm </a:t>
            </a:r>
          </a:p>
        </p:txBody>
      </p:sp>
      <p:sp>
        <p:nvSpPr>
          <p:cNvPr id="370709" name="Text Box 21"/>
          <p:cNvSpPr txBox="1">
            <a:spLocks noChangeArrowheads="1"/>
          </p:cNvSpPr>
          <p:nvPr/>
        </p:nvSpPr>
        <p:spPr bwMode="auto">
          <a:xfrm>
            <a:off x="5486400" y="4343401"/>
            <a:ext cx="4876800"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3200" dirty="0">
                <a:solidFill>
                  <a:schemeClr val="accent2"/>
                </a:solidFill>
                <a:latin typeface="Arial" panose="020B0604020202020204" pitchFamily="34" charset="0"/>
              </a:rPr>
              <a:t>-Nếu đổi chiều dòng điện hoặc cực nam châm thì </a:t>
            </a:r>
            <a:r>
              <a:rPr lang="en-US" altLang="vi-VN" sz="3200" dirty="0">
                <a:solidFill>
                  <a:srgbClr val="FF0000"/>
                </a:solidFill>
                <a:latin typeface="Arial" panose="020B0604020202020204" pitchFamily="34" charset="0"/>
              </a:rPr>
              <a:t>lực điện từ có chiều </a:t>
            </a:r>
            <a:r>
              <a:rPr lang="en-US" altLang="vi-VN" sz="3200" dirty="0">
                <a:solidFill>
                  <a:schemeClr val="accent2"/>
                </a:solidFill>
                <a:latin typeface="Arial" panose="020B0604020202020204" pitchFamily="34" charset="0"/>
              </a:rPr>
              <a:t>ngược lại</a:t>
            </a:r>
          </a:p>
        </p:txBody>
      </p:sp>
      <p:sp>
        <p:nvSpPr>
          <p:cNvPr id="10262" name="Line 22"/>
          <p:cNvSpPr>
            <a:spLocks noChangeShapeType="1"/>
          </p:cNvSpPr>
          <p:nvPr/>
        </p:nvSpPr>
        <p:spPr bwMode="auto">
          <a:xfrm flipV="1">
            <a:off x="3200400" y="4343400"/>
            <a:ext cx="457200" cy="38100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25" name="Rounded Rectangle 24"/>
          <p:cNvSpPr>
            <a:spLocks noChangeArrowheads="1"/>
          </p:cNvSpPr>
          <p:nvPr/>
        </p:nvSpPr>
        <p:spPr bwMode="auto">
          <a:xfrm>
            <a:off x="5410200" y="3452813"/>
            <a:ext cx="4800600" cy="533400"/>
          </a:xfrm>
          <a:prstGeom prst="roundRect">
            <a:avLst>
              <a:gd name="adj" fmla="val 16667"/>
            </a:avLst>
          </a:prstGeom>
          <a:solidFill>
            <a:srgbClr val="FFFF00"/>
          </a:solidFill>
          <a:ln w="9525" algn="ctr">
            <a:solidFill>
              <a:schemeClr val="tx1"/>
            </a:solidFill>
            <a:round/>
            <a:headEnd/>
            <a:tailEnd/>
          </a:ln>
        </p:spPr>
        <p:txBody>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r>
              <a:rPr lang="en-US" altLang="vi-VN" b="1">
                <a:latin typeface="Arial" panose="020B0604020202020204" pitchFamily="34" charset="0"/>
              </a:rPr>
              <a:t>????</a:t>
            </a:r>
          </a:p>
        </p:txBody>
      </p:sp>
      <p:sp>
        <p:nvSpPr>
          <p:cNvPr id="26" name="Rounded Rectangle 25"/>
          <p:cNvSpPr>
            <a:spLocks noChangeArrowheads="1"/>
          </p:cNvSpPr>
          <p:nvPr/>
        </p:nvSpPr>
        <p:spPr bwMode="auto">
          <a:xfrm>
            <a:off x="5534185" y="5346761"/>
            <a:ext cx="4800600" cy="533400"/>
          </a:xfrm>
          <a:prstGeom prst="roundRect">
            <a:avLst>
              <a:gd name="adj" fmla="val 16667"/>
            </a:avLst>
          </a:prstGeom>
          <a:solidFill>
            <a:srgbClr val="FFFF00"/>
          </a:solidFill>
          <a:ln w="9525" algn="ctr">
            <a:solidFill>
              <a:schemeClr val="tx1"/>
            </a:solidFill>
            <a:round/>
            <a:headEnd/>
            <a:tailEnd/>
          </a:ln>
        </p:spPr>
        <p:txBody>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r>
              <a:rPr lang="en-US" altLang="vi-VN" b="1">
                <a:latin typeface="Arial" panose="020B0604020202020204" pitchFamily="34" charset="0"/>
              </a:rPr>
              <a:t>????</a:t>
            </a:r>
          </a:p>
        </p:txBody>
      </p:sp>
    </p:spTree>
    <p:extLst>
      <p:ext uri="{BB962C8B-B14F-4D97-AF65-F5344CB8AC3E}">
        <p14:creationId xmlns:p14="http://schemas.microsoft.com/office/powerpoint/2010/main" val="2616064107"/>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repeatCount="5000" fill="hold" nodeType="clickEffect">
                                  <p:stCondLst>
                                    <p:cond delay="500"/>
                                  </p:stCondLst>
                                  <p:childTnLst>
                                    <p:set>
                                      <p:cBhvr>
                                        <p:cTn id="6" dur="1" fill="hold">
                                          <p:stCondLst>
                                            <p:cond delay="0"/>
                                          </p:stCondLst>
                                        </p:cTn>
                                        <p:tgtEl>
                                          <p:spTgt spid="10254"/>
                                        </p:tgtEl>
                                        <p:attrNameLst>
                                          <p:attrName>style.visibility</p:attrName>
                                        </p:attrNameLst>
                                      </p:cBhvr>
                                      <p:to>
                                        <p:strVal val="visible"/>
                                      </p:to>
                                    </p:set>
                                    <p:animEffect transition="in" filter="wipe(down)">
                                      <p:cBhvr>
                                        <p:cTn id="7" dur="500"/>
                                        <p:tgtEl>
                                          <p:spTgt spid="102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0262"/>
                                        </p:tgtEl>
                                        <p:attrNameLst>
                                          <p:attrName>style.visibility</p:attrName>
                                        </p:attrNameLst>
                                      </p:cBhvr>
                                      <p:to>
                                        <p:strVal val="visible"/>
                                      </p:to>
                                    </p:set>
                                    <p:animEffect transition="in" filter="wipe(down)">
                                      <p:cBhvr>
                                        <p:cTn id="12" dur="500"/>
                                        <p:tgtEl>
                                          <p:spTgt spid="1026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grpId="0" nodeType="clickEffect">
                                  <p:stCondLst>
                                    <p:cond delay="0"/>
                                  </p:stCondLst>
                                  <p:childTnLst>
                                    <p:animEffect transition="out" filter="box(in)">
                                      <p:cBhvr>
                                        <p:cTn id="16" dur="500"/>
                                        <p:tgtEl>
                                          <p:spTgt spid="25"/>
                                        </p:tgtEl>
                                      </p:cBhvr>
                                    </p:animEffect>
                                    <p:set>
                                      <p:cBhvr>
                                        <p:cTn id="17" dur="1" fill="hold">
                                          <p:stCondLst>
                                            <p:cond delay="499"/>
                                          </p:stCondLst>
                                        </p:cTn>
                                        <p:tgtEl>
                                          <p:spTgt spid="25"/>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xit" presetSubtype="16" fill="hold" grpId="0" nodeType="clickEffect">
                                  <p:stCondLst>
                                    <p:cond delay="0"/>
                                  </p:stCondLst>
                                  <p:childTnLst>
                                    <p:animEffect transition="out" filter="box(in)">
                                      <p:cBhvr>
                                        <p:cTn id="21" dur="500"/>
                                        <p:tgtEl>
                                          <p:spTgt spid="26"/>
                                        </p:tgtEl>
                                      </p:cBhvr>
                                    </p:animEffect>
                                    <p:set>
                                      <p:cBhvr>
                                        <p:cTn id="22"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3656337" y="88364"/>
            <a:ext cx="4400550" cy="715195"/>
          </a:xfrm>
          <a:prstGeom prst="roundRect">
            <a:avLst/>
          </a:prstGeom>
          <a:solidFill>
            <a:srgbClr val="92D050"/>
          </a:solidFill>
          <a:ln>
            <a:solidFill>
              <a:srgbClr val="FF0000"/>
            </a:solidFill>
          </a:ln>
        </p:spPr>
        <p:txBody>
          <a:bodyPr anchor="ctr">
            <a:noAutofit/>
          </a:bodyPr>
          <a:lstStyle/>
          <a:p>
            <a:r>
              <a:rPr lang="en-US" altLang="vi-VN" sz="4000" b="1" dirty="0" smtClean="0">
                <a:solidFill>
                  <a:srgbClr val="FF33CC"/>
                </a:solidFill>
                <a:latin typeface="Times New Roman" panose="02020603050405020304" pitchFamily="18" charset="0"/>
              </a:rPr>
              <a:t>LÝ THUYẾT</a:t>
            </a:r>
            <a:endParaRPr lang="en-US" altLang="vi-VN" sz="4000" b="1" dirty="0">
              <a:solidFill>
                <a:schemeClr val="bg1"/>
              </a:solidFill>
              <a:latin typeface=".VnTimeH" panose="020B7200000000000000" pitchFamily="34" charset="0"/>
            </a:endParaRPr>
          </a:p>
        </p:txBody>
      </p:sp>
      <p:sp>
        <p:nvSpPr>
          <p:cNvPr id="61444" name="Text Box 4" descr="Canvas"/>
          <p:cNvSpPr txBox="1">
            <a:spLocks noChangeArrowheads="1"/>
          </p:cNvSpPr>
          <p:nvPr/>
        </p:nvSpPr>
        <p:spPr bwMode="auto">
          <a:xfrm>
            <a:off x="1086829" y="889220"/>
            <a:ext cx="10108795" cy="461665"/>
          </a:xfrm>
          <a:prstGeom prst="rect">
            <a:avLst/>
          </a:prstGeom>
          <a:noFill/>
          <a:ln>
            <a:noFill/>
          </a:ln>
          <a:effectLst/>
          <a:extLst/>
        </p:spPr>
        <p:txBody>
          <a:bodyPr wrap="square">
            <a:spAutoFit/>
          </a:bodyPr>
          <a:lstStyle/>
          <a:p>
            <a:pPr algn="just">
              <a:buFontTx/>
              <a:buNone/>
            </a:pPr>
            <a:r>
              <a:rPr lang="en-US" altLang="vi-VN" sz="2400" b="1" i="1" dirty="0">
                <a:solidFill>
                  <a:srgbClr val="FF0000"/>
                </a:solidFill>
                <a:latin typeface="Times New Roman" panose="02020603050405020304" pitchFamily="18" charset="0"/>
              </a:rPr>
              <a:t>Câu 1: </a:t>
            </a:r>
            <a:r>
              <a:rPr lang="en-US" altLang="vi-VN" sz="2400" b="1" i="1" dirty="0" smtClean="0">
                <a:latin typeface="Times New Roman" panose="02020603050405020304" pitchFamily="18" charset="0"/>
              </a:rPr>
              <a:t>Nêu qui tắc bàn tay trái?</a:t>
            </a:r>
            <a:endParaRPr lang="en-US" altLang="vi-VN" sz="2400" b="1" i="1" dirty="0">
              <a:latin typeface="Times New Roman" panose="02020603050405020304" pitchFamily="18" charset="0"/>
            </a:endParaRPr>
          </a:p>
        </p:txBody>
      </p:sp>
      <p:sp>
        <p:nvSpPr>
          <p:cNvPr id="8" name="Text Box 4" descr="Canvas"/>
          <p:cNvSpPr txBox="1">
            <a:spLocks noChangeArrowheads="1"/>
          </p:cNvSpPr>
          <p:nvPr/>
        </p:nvSpPr>
        <p:spPr bwMode="auto">
          <a:xfrm>
            <a:off x="887022" y="3734206"/>
            <a:ext cx="10308602" cy="461665"/>
          </a:xfrm>
          <a:prstGeom prst="rect">
            <a:avLst/>
          </a:prstGeom>
          <a:noFill/>
          <a:ln>
            <a:noFill/>
          </a:ln>
          <a:effectLst/>
          <a:extLst/>
        </p:spPr>
        <p:txBody>
          <a:bodyPr wrap="square">
            <a:spAutoFit/>
          </a:bodyPr>
          <a:lstStyle/>
          <a:p>
            <a:pPr>
              <a:spcBef>
                <a:spcPct val="50000"/>
              </a:spcBef>
            </a:pPr>
            <a:r>
              <a:rPr lang="en-US" altLang="vi-VN" sz="2400" b="1" i="1" dirty="0">
                <a:solidFill>
                  <a:srgbClr val="FF0000"/>
                </a:solidFill>
                <a:latin typeface="Times New Roman" panose="02020603050405020304" pitchFamily="18" charset="0"/>
              </a:rPr>
              <a:t>Câu </a:t>
            </a:r>
            <a:r>
              <a:rPr lang="en-US" altLang="vi-VN" sz="2400" b="1" i="1" dirty="0" smtClean="0">
                <a:solidFill>
                  <a:srgbClr val="FF0000"/>
                </a:solidFill>
                <a:latin typeface="Times New Roman" panose="02020603050405020304" pitchFamily="18" charset="0"/>
              </a:rPr>
              <a:t>2: </a:t>
            </a:r>
            <a:r>
              <a:rPr lang="en-US" altLang="vi-VN" sz="2400" b="1" i="1" dirty="0" smtClean="0">
                <a:latin typeface="Times New Roman" panose="02020603050405020304" pitchFamily="18" charset="0"/>
              </a:rPr>
              <a:t>qui tắc bàn tay trái cho phép ta xác định các đại lượng nào</a:t>
            </a:r>
            <a:r>
              <a:rPr lang="en-US" altLang="vi-VN" sz="2400" b="1" i="1" dirty="0" smtClean="0">
                <a:latin typeface="Times New Roman" panose="02020603050405020304" pitchFamily="18" charset="0"/>
                <a:cs typeface="Times New Roman" panose="02020603050405020304" pitchFamily="18" charset="0"/>
              </a:rPr>
              <a:t>?</a:t>
            </a:r>
            <a:r>
              <a:rPr lang="en-US" sz="2400" b="1" i="1" dirty="0" smtClean="0">
                <a:latin typeface="Times New Roman" pitchFamily="18" charset="0"/>
                <a:cs typeface="Times New Roman" pitchFamily="18" charset="0"/>
              </a:rPr>
              <a:t> </a:t>
            </a:r>
            <a:endParaRPr lang="en-US" altLang="vi-VN" sz="2400" b="1" i="1" dirty="0"/>
          </a:p>
        </p:txBody>
      </p:sp>
      <p:sp>
        <p:nvSpPr>
          <p:cNvPr id="52" name="Text Box 9"/>
          <p:cNvSpPr txBox="1">
            <a:spLocks noChangeArrowheads="1"/>
          </p:cNvSpPr>
          <p:nvPr/>
        </p:nvSpPr>
        <p:spPr bwMode="auto">
          <a:xfrm>
            <a:off x="1845390" y="4195871"/>
            <a:ext cx="9501039" cy="1200323"/>
          </a:xfrm>
          <a:prstGeom prst="rect">
            <a:avLst/>
          </a:prstGeom>
          <a:noFill/>
          <a:ln w="9525">
            <a:noFill/>
            <a:miter lim="800000"/>
            <a:headEnd/>
            <a:tailEnd/>
          </a:ln>
        </p:spPr>
        <p:txBody>
          <a:bodyPr wrap="square" lIns="91434" tIns="45717" rIns="91434" bIns="45717">
            <a:spAutoFit/>
          </a:bodyPr>
          <a:lstStyle/>
          <a:p>
            <a:pPr marL="342900" indent="-342900" eaLnBrk="1" hangingPunct="1">
              <a:buFontTx/>
              <a:buChar char="-"/>
            </a:pPr>
            <a:r>
              <a:rPr lang="en-US" sz="2400" i="1" dirty="0" smtClean="0">
                <a:solidFill>
                  <a:srgbClr val="0A0AB6"/>
                </a:solidFill>
                <a:latin typeface="Times New Roman" pitchFamily="18" charset="0"/>
                <a:cs typeface="Times New Roman" pitchFamily="18" charset="0"/>
              </a:rPr>
              <a:t>Chiều lực điện từ</a:t>
            </a:r>
          </a:p>
          <a:p>
            <a:pPr marL="342900" indent="-342900" eaLnBrk="1" hangingPunct="1">
              <a:buFontTx/>
              <a:buChar char="-"/>
            </a:pPr>
            <a:r>
              <a:rPr lang="en-US" sz="2400" i="1" dirty="0" smtClean="0">
                <a:solidFill>
                  <a:srgbClr val="0A0AB6"/>
                </a:solidFill>
                <a:latin typeface="Times New Roman" pitchFamily="18" charset="0"/>
                <a:cs typeface="Times New Roman" pitchFamily="18" charset="0"/>
              </a:rPr>
              <a:t>Chiều dòng điện chạy qua đoạn dây dẫn AB</a:t>
            </a:r>
          </a:p>
          <a:p>
            <a:pPr marL="342900" indent="-342900" eaLnBrk="1" hangingPunct="1">
              <a:buFontTx/>
              <a:buChar char="-"/>
            </a:pPr>
            <a:r>
              <a:rPr lang="en-US" sz="2400" i="1" dirty="0" smtClean="0">
                <a:solidFill>
                  <a:srgbClr val="0A0AB6"/>
                </a:solidFill>
                <a:latin typeface="Times New Roman" pitchFamily="18" charset="0"/>
                <a:cs typeface="Times New Roman" pitchFamily="18" charset="0"/>
              </a:rPr>
              <a:t>Chiều từ trường</a:t>
            </a:r>
            <a:endParaRPr lang="en-US" sz="2400" i="1" dirty="0">
              <a:solidFill>
                <a:srgbClr val="0A0AB6"/>
              </a:solidFill>
              <a:latin typeface="Times New Roman" pitchFamily="18" charset="0"/>
              <a:cs typeface="Times New Roman" pitchFamily="18" charset="0"/>
            </a:endParaRPr>
          </a:p>
        </p:txBody>
      </p:sp>
      <p:sp>
        <p:nvSpPr>
          <p:cNvPr id="2" name="Rectangle 1"/>
          <p:cNvSpPr/>
          <p:nvPr/>
        </p:nvSpPr>
        <p:spPr>
          <a:xfrm>
            <a:off x="1960886" y="1299387"/>
            <a:ext cx="5710775" cy="1938992"/>
          </a:xfrm>
          <a:prstGeom prst="rect">
            <a:avLst/>
          </a:prstGeom>
        </p:spPr>
        <p:txBody>
          <a:bodyPr wrap="square">
            <a:spAutoFit/>
          </a:bodyPr>
          <a:lstStyle/>
          <a:p>
            <a:pPr algn="just"/>
            <a:r>
              <a:rPr lang="en-US" sz="2400" i="1" dirty="0">
                <a:solidFill>
                  <a:srgbClr val="0A0AB6"/>
                </a:solidFill>
                <a:latin typeface="Times New Roman" pitchFamily="18" charset="0"/>
                <a:cs typeface="Times New Roman" pitchFamily="18" charset="0"/>
              </a:rPr>
              <a:t>Đặt bàn tay trái sao cho các đường sức từ hướng vào lòng bàn tay, chiều từ cổ tay đến ngón tay giữa hướng theo chiều dòng điện thì ngón tay cái choãi ra 90 chỉ chiều của lực điện từ</a:t>
            </a:r>
          </a:p>
        </p:txBody>
      </p:sp>
      <p:pic>
        <p:nvPicPr>
          <p:cNvPr id="9" name="Picture 8" descr="H2.bmp"/>
          <p:cNvPicPr>
            <a:picLocks noChangeAspect="1"/>
          </p:cNvPicPr>
          <p:nvPr/>
        </p:nvPicPr>
        <p:blipFill>
          <a:blip r:embed="rId2"/>
          <a:srcRect/>
          <a:stretch>
            <a:fillRect/>
          </a:stretch>
        </p:blipFill>
        <p:spPr bwMode="auto">
          <a:xfrm>
            <a:off x="8198215" y="497699"/>
            <a:ext cx="3172927" cy="3236507"/>
          </a:xfrm>
          <a:prstGeom prst="rect">
            <a:avLst/>
          </a:prstGeom>
          <a:noFill/>
          <a:ln w="9525">
            <a:noFill/>
            <a:miter lim="800000"/>
            <a:headEnd/>
            <a:tailEnd/>
          </a:ln>
        </p:spPr>
      </p:pic>
    </p:spTree>
    <p:extLst>
      <p:ext uri="{BB962C8B-B14F-4D97-AF65-F5344CB8AC3E}">
        <p14:creationId xmlns:p14="http://schemas.microsoft.com/office/powerpoint/2010/main" val="39809756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circle(in)">
                                      <p:cBhvr>
                                        <p:cTn id="10" dur="2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2"/>
                                        </p:tgtEl>
                                        <p:attrNameLst>
                                          <p:attrName>style.visibility</p:attrName>
                                        </p:attrNameLst>
                                      </p:cBhvr>
                                      <p:to>
                                        <p:strVal val="visible"/>
                                      </p:to>
                                    </p:set>
                                    <p:animEffect transition="in" filter="blinds(horizontal)">
                                      <p:cBhvr>
                                        <p:cTn id="15"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Straight Connector 55"/>
          <p:cNvCxnSpPr/>
          <p:nvPr/>
        </p:nvCxnSpPr>
        <p:spPr>
          <a:xfrm>
            <a:off x="6043612" y="29932"/>
            <a:ext cx="0" cy="6889750"/>
          </a:xfrm>
          <a:prstGeom prst="line">
            <a:avLst/>
          </a:prstGeom>
        </p:spPr>
        <p:style>
          <a:lnRef idx="1">
            <a:schemeClr val="dk1"/>
          </a:lnRef>
          <a:fillRef idx="0">
            <a:schemeClr val="dk1"/>
          </a:fillRef>
          <a:effectRef idx="0">
            <a:schemeClr val="dk1"/>
          </a:effectRef>
          <a:fontRef idx="minor">
            <a:schemeClr val="tx1"/>
          </a:fontRef>
        </p:style>
      </p:cxnSp>
      <p:grpSp>
        <p:nvGrpSpPr>
          <p:cNvPr id="2" name="Group 1"/>
          <p:cNvGrpSpPr/>
          <p:nvPr/>
        </p:nvGrpSpPr>
        <p:grpSpPr>
          <a:xfrm rot="5400000">
            <a:off x="1826853" y="702039"/>
            <a:ext cx="1162049" cy="2929802"/>
            <a:chOff x="1781177" y="2441579"/>
            <a:chExt cx="1524001" cy="4254500"/>
          </a:xfrm>
        </p:grpSpPr>
        <p:grpSp>
          <p:nvGrpSpPr>
            <p:cNvPr id="368644" name="Group 5"/>
            <p:cNvGrpSpPr>
              <a:grpSpLocks/>
            </p:cNvGrpSpPr>
            <p:nvPr/>
          </p:nvGrpSpPr>
          <p:grpSpPr bwMode="auto">
            <a:xfrm rot="-5400000">
              <a:off x="1725615" y="2573342"/>
              <a:ext cx="1711325" cy="1447800"/>
              <a:chOff x="3138" y="1872"/>
              <a:chExt cx="1078" cy="912"/>
            </a:xfrm>
          </p:grpSpPr>
          <p:sp>
            <p:nvSpPr>
              <p:cNvPr id="368645" name="Freeform 6"/>
              <p:cNvSpPr>
                <a:spLocks/>
              </p:cNvSpPr>
              <p:nvPr/>
            </p:nvSpPr>
            <p:spPr bwMode="auto">
              <a:xfrm rot="10800000">
                <a:off x="3138"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chemeClr val="hlink"/>
              </a:solidFill>
              <a:ln w="9525">
                <a:miter lim="800000"/>
                <a:headEnd/>
                <a:tailEnd/>
              </a:ln>
              <a:scene3d>
                <a:camera prst="legacyObliqueTopRight"/>
                <a:lightRig rig="legacyFlat3" dir="b"/>
              </a:scene3d>
              <a:sp3d extrusionH="887400" prstMaterial="legacyMatte">
                <a:bevelT w="13500" h="13500" prst="angle"/>
                <a:bevelB w="13500" h="13500" prst="angle"/>
                <a:extrusionClr>
                  <a:schemeClr val="hlink"/>
                </a:extrusionClr>
                <a:contourClr>
                  <a:schemeClr val="hlink"/>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46" name="Text Box 7"/>
              <p:cNvSpPr txBox="1">
                <a:spLocks noChangeArrowheads="1"/>
              </p:cNvSpPr>
              <p:nvPr/>
            </p:nvSpPr>
            <p:spPr bwMode="auto">
              <a:xfrm>
                <a:off x="3640" y="1958"/>
                <a:ext cx="57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S</a:t>
                </a:r>
              </a:p>
            </p:txBody>
          </p:sp>
        </p:grpSp>
        <p:grpSp>
          <p:nvGrpSpPr>
            <p:cNvPr id="368647" name="Group 8"/>
            <p:cNvGrpSpPr>
              <a:grpSpLocks/>
            </p:cNvGrpSpPr>
            <p:nvPr/>
          </p:nvGrpSpPr>
          <p:grpSpPr bwMode="auto">
            <a:xfrm rot="-5400000">
              <a:off x="1681164" y="5148267"/>
              <a:ext cx="1647825" cy="1447800"/>
              <a:chOff x="1440" y="1872"/>
              <a:chExt cx="1038" cy="912"/>
            </a:xfrm>
          </p:grpSpPr>
          <p:sp>
            <p:nvSpPr>
              <p:cNvPr id="368648" name="Freeform 9"/>
              <p:cNvSpPr>
                <a:spLocks/>
              </p:cNvSpPr>
              <p:nvPr/>
            </p:nvSpPr>
            <p:spPr bwMode="auto">
              <a:xfrm>
                <a:off x="1440"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rgbClr val="CC3300"/>
              </a:solidFill>
              <a:ln w="9525">
                <a:miter lim="800000"/>
                <a:headEnd/>
                <a:tailEnd/>
              </a:ln>
              <a:scene3d>
                <a:camera prst="legacyObliqueTopRight"/>
                <a:lightRig rig="legacyFlat3" dir="b"/>
              </a:scene3d>
              <a:sp3d extrusionH="887400" prstMaterial="legacyMatte">
                <a:bevelT w="13500" h="13500" prst="angle"/>
                <a:bevelB w="13500" h="13500" prst="angle"/>
                <a:extrusionClr>
                  <a:srgbClr val="CC3300"/>
                </a:extrusionClr>
                <a:contourClr>
                  <a:srgbClr val="CC3300"/>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49" name="Text Box 10"/>
              <p:cNvSpPr txBox="1">
                <a:spLocks noChangeArrowheads="1"/>
              </p:cNvSpPr>
              <p:nvPr/>
            </p:nvSpPr>
            <p:spPr bwMode="auto">
              <a:xfrm>
                <a:off x="1543" y="1955"/>
                <a:ext cx="52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N</a:t>
                </a:r>
              </a:p>
            </p:txBody>
          </p:sp>
        </p:grpSp>
        <p:grpSp>
          <p:nvGrpSpPr>
            <p:cNvPr id="368662" name="Group 23"/>
            <p:cNvGrpSpPr>
              <a:grpSpLocks/>
            </p:cNvGrpSpPr>
            <p:nvPr/>
          </p:nvGrpSpPr>
          <p:grpSpPr bwMode="auto">
            <a:xfrm>
              <a:off x="2144713" y="4059242"/>
              <a:ext cx="444500" cy="527050"/>
              <a:chOff x="661" y="1843"/>
              <a:chExt cx="280" cy="332"/>
            </a:xfrm>
          </p:grpSpPr>
          <p:sp>
            <p:nvSpPr>
              <p:cNvPr id="368663" name="Oval 24"/>
              <p:cNvSpPr>
                <a:spLocks noChangeArrowheads="1"/>
              </p:cNvSpPr>
              <p:nvPr/>
            </p:nvSpPr>
            <p:spPr bwMode="auto">
              <a:xfrm>
                <a:off x="661" y="1843"/>
                <a:ext cx="280" cy="332"/>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64" name="Oval 25"/>
              <p:cNvSpPr>
                <a:spLocks noChangeArrowheads="1"/>
              </p:cNvSpPr>
              <p:nvPr/>
            </p:nvSpPr>
            <p:spPr bwMode="auto">
              <a:xfrm>
                <a:off x="787" y="1997"/>
                <a:ext cx="48" cy="48"/>
              </a:xfrm>
              <a:prstGeom prst="ellipse">
                <a:avLst/>
              </a:prstGeom>
              <a:solidFill>
                <a:schemeClr val="tx2"/>
              </a:solidFill>
              <a:ln w="9525">
                <a:solidFill>
                  <a:schemeClr val="tx1"/>
                </a:solidFill>
                <a:round/>
                <a:headEnd/>
                <a:tailEnd/>
              </a:ln>
            </p:spPr>
            <p:txBody>
              <a:bodyPr wrap="none" anchor="ct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grpSp>
      </p:grpSp>
      <p:grpSp>
        <p:nvGrpSpPr>
          <p:cNvPr id="4" name="Group 3"/>
          <p:cNvGrpSpPr/>
          <p:nvPr/>
        </p:nvGrpSpPr>
        <p:grpSpPr>
          <a:xfrm rot="5400000">
            <a:off x="7534891" y="753094"/>
            <a:ext cx="1162049" cy="2827694"/>
            <a:chOff x="4752977" y="2428879"/>
            <a:chExt cx="1524000" cy="4238625"/>
          </a:xfrm>
        </p:grpSpPr>
        <p:grpSp>
          <p:nvGrpSpPr>
            <p:cNvPr id="368650" name="Group 11"/>
            <p:cNvGrpSpPr>
              <a:grpSpLocks/>
            </p:cNvGrpSpPr>
            <p:nvPr/>
          </p:nvGrpSpPr>
          <p:grpSpPr bwMode="auto">
            <a:xfrm rot="-5400000">
              <a:off x="4729164" y="2528892"/>
              <a:ext cx="1647825" cy="1447800"/>
              <a:chOff x="3138" y="1872"/>
              <a:chExt cx="1038" cy="912"/>
            </a:xfrm>
          </p:grpSpPr>
          <p:sp>
            <p:nvSpPr>
              <p:cNvPr id="368651" name="Freeform 12"/>
              <p:cNvSpPr>
                <a:spLocks/>
              </p:cNvSpPr>
              <p:nvPr/>
            </p:nvSpPr>
            <p:spPr bwMode="auto">
              <a:xfrm rot="10800000">
                <a:off x="3138"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chemeClr val="hlink"/>
              </a:solidFill>
              <a:ln w="9525">
                <a:miter lim="800000"/>
                <a:headEnd/>
                <a:tailEnd/>
              </a:ln>
              <a:scene3d>
                <a:camera prst="legacyObliqueTopRight"/>
                <a:lightRig rig="legacyFlat3" dir="b"/>
              </a:scene3d>
              <a:sp3d extrusionH="887400" prstMaterial="legacyMatte">
                <a:bevelT w="13500" h="13500" prst="angle"/>
                <a:bevelB w="13500" h="13500" prst="angle"/>
                <a:extrusionClr>
                  <a:schemeClr val="hlink"/>
                </a:extrusionClr>
                <a:contourClr>
                  <a:schemeClr val="hlink"/>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52" name="Text Box 13"/>
              <p:cNvSpPr txBox="1">
                <a:spLocks noChangeArrowheads="1"/>
              </p:cNvSpPr>
              <p:nvPr/>
            </p:nvSpPr>
            <p:spPr bwMode="auto">
              <a:xfrm>
                <a:off x="3600" y="2112"/>
                <a:ext cx="57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S</a:t>
                </a:r>
              </a:p>
            </p:txBody>
          </p:sp>
        </p:grpSp>
        <p:grpSp>
          <p:nvGrpSpPr>
            <p:cNvPr id="368653" name="Group 14"/>
            <p:cNvGrpSpPr>
              <a:grpSpLocks/>
            </p:cNvGrpSpPr>
            <p:nvPr/>
          </p:nvGrpSpPr>
          <p:grpSpPr bwMode="auto">
            <a:xfrm rot="-5400000">
              <a:off x="4652964" y="5119692"/>
              <a:ext cx="1647825" cy="1447800"/>
              <a:chOff x="1440" y="1872"/>
              <a:chExt cx="1038" cy="912"/>
            </a:xfrm>
          </p:grpSpPr>
          <p:sp>
            <p:nvSpPr>
              <p:cNvPr id="368654" name="Freeform 15"/>
              <p:cNvSpPr>
                <a:spLocks/>
              </p:cNvSpPr>
              <p:nvPr/>
            </p:nvSpPr>
            <p:spPr bwMode="auto">
              <a:xfrm>
                <a:off x="1440"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rgbClr val="CC3300"/>
              </a:solidFill>
              <a:ln w="9525">
                <a:miter lim="800000"/>
                <a:headEnd/>
                <a:tailEnd/>
              </a:ln>
              <a:scene3d>
                <a:camera prst="legacyObliqueTopRight"/>
                <a:lightRig rig="legacyFlat3" dir="b"/>
              </a:scene3d>
              <a:sp3d extrusionH="887400" prstMaterial="legacyMatte">
                <a:bevelT w="13500" h="13500" prst="angle"/>
                <a:bevelB w="13500" h="13500" prst="angle"/>
                <a:extrusionClr>
                  <a:srgbClr val="CC3300"/>
                </a:extrusionClr>
                <a:contourClr>
                  <a:srgbClr val="CC3300"/>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55" name="Text Box 16"/>
              <p:cNvSpPr txBox="1">
                <a:spLocks noChangeArrowheads="1"/>
              </p:cNvSpPr>
              <p:nvPr/>
            </p:nvSpPr>
            <p:spPr bwMode="auto">
              <a:xfrm>
                <a:off x="1584" y="2160"/>
                <a:ext cx="52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a:solidFill>
                      <a:schemeClr val="bg1"/>
                    </a:solidFill>
                    <a:latin typeface="Arial" panose="020B0604020202020204" pitchFamily="34" charset="0"/>
                  </a:rPr>
                  <a:t>N</a:t>
                </a:r>
              </a:p>
            </p:txBody>
          </p:sp>
        </p:grpSp>
        <p:grpSp>
          <p:nvGrpSpPr>
            <p:cNvPr id="368665" name="Group 26"/>
            <p:cNvGrpSpPr>
              <a:grpSpLocks/>
            </p:cNvGrpSpPr>
            <p:nvPr/>
          </p:nvGrpSpPr>
          <p:grpSpPr bwMode="auto">
            <a:xfrm>
              <a:off x="5053013" y="4076704"/>
              <a:ext cx="533400" cy="558800"/>
              <a:chOff x="2493" y="1854"/>
              <a:chExt cx="336" cy="352"/>
            </a:xfrm>
          </p:grpSpPr>
          <p:sp>
            <p:nvSpPr>
              <p:cNvPr id="368666" name="Oval 27"/>
              <p:cNvSpPr>
                <a:spLocks noChangeArrowheads="1"/>
              </p:cNvSpPr>
              <p:nvPr/>
            </p:nvSpPr>
            <p:spPr bwMode="auto">
              <a:xfrm>
                <a:off x="2493" y="1854"/>
                <a:ext cx="336" cy="352"/>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grpSp>
            <p:nvGrpSpPr>
              <p:cNvPr id="368667" name="Group 28"/>
              <p:cNvGrpSpPr>
                <a:grpSpLocks/>
              </p:cNvGrpSpPr>
              <p:nvPr/>
            </p:nvGrpSpPr>
            <p:grpSpPr bwMode="auto">
              <a:xfrm>
                <a:off x="2595" y="1938"/>
                <a:ext cx="144" cy="144"/>
                <a:chOff x="1527" y="3666"/>
                <a:chExt cx="144" cy="144"/>
              </a:xfrm>
            </p:grpSpPr>
            <p:sp>
              <p:nvSpPr>
                <p:cNvPr id="368668" name="Line 29"/>
                <p:cNvSpPr>
                  <a:spLocks noChangeShapeType="1"/>
                </p:cNvSpPr>
                <p:nvPr/>
              </p:nvSpPr>
              <p:spPr bwMode="auto">
                <a:xfrm>
                  <a:off x="1596" y="3666"/>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368669" name="Line 30"/>
                <p:cNvSpPr>
                  <a:spLocks noChangeShapeType="1"/>
                </p:cNvSpPr>
                <p:nvPr/>
              </p:nvSpPr>
              <p:spPr bwMode="auto">
                <a:xfrm>
                  <a:off x="1527" y="3748"/>
                  <a:ext cx="1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grpSp>
        </p:grpSp>
      </p:grpSp>
      <p:grpSp>
        <p:nvGrpSpPr>
          <p:cNvPr id="3" name="Group 2"/>
          <p:cNvGrpSpPr/>
          <p:nvPr/>
        </p:nvGrpSpPr>
        <p:grpSpPr>
          <a:xfrm rot="5400000">
            <a:off x="1462090" y="3691574"/>
            <a:ext cx="1933571" cy="2971800"/>
            <a:chOff x="7302126" y="2428879"/>
            <a:chExt cx="2133600" cy="4191000"/>
          </a:xfrm>
        </p:grpSpPr>
        <p:grpSp>
          <p:nvGrpSpPr>
            <p:cNvPr id="368656" name="Group 17"/>
            <p:cNvGrpSpPr>
              <a:grpSpLocks/>
            </p:cNvGrpSpPr>
            <p:nvPr/>
          </p:nvGrpSpPr>
          <p:grpSpPr bwMode="auto">
            <a:xfrm rot="-5400000">
              <a:off x="7777164" y="2528892"/>
              <a:ext cx="1647825" cy="1447800"/>
              <a:chOff x="3138" y="1872"/>
              <a:chExt cx="1038" cy="912"/>
            </a:xfrm>
          </p:grpSpPr>
          <p:sp>
            <p:nvSpPr>
              <p:cNvPr id="368657" name="Freeform 18"/>
              <p:cNvSpPr>
                <a:spLocks/>
              </p:cNvSpPr>
              <p:nvPr/>
            </p:nvSpPr>
            <p:spPr bwMode="auto">
              <a:xfrm rot="10800000">
                <a:off x="3138"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chemeClr val="hlink"/>
              </a:solidFill>
              <a:ln w="9525">
                <a:miter lim="800000"/>
                <a:headEnd/>
                <a:tailEnd/>
              </a:ln>
              <a:scene3d>
                <a:camera prst="legacyObliqueTopRight"/>
                <a:lightRig rig="legacyFlat3" dir="b"/>
              </a:scene3d>
              <a:sp3d extrusionH="887400" prstMaterial="legacyMatte">
                <a:bevelT w="13500" h="13500" prst="angle"/>
                <a:bevelB w="13500" h="13500" prst="angle"/>
                <a:extrusionClr>
                  <a:schemeClr val="hlink"/>
                </a:extrusionClr>
                <a:contourClr>
                  <a:schemeClr val="hlink"/>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58" name="Text Box 19"/>
              <p:cNvSpPr txBox="1">
                <a:spLocks noChangeArrowheads="1"/>
              </p:cNvSpPr>
              <p:nvPr/>
            </p:nvSpPr>
            <p:spPr bwMode="auto">
              <a:xfrm>
                <a:off x="3600" y="2112"/>
                <a:ext cx="57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a:solidFill>
                      <a:schemeClr val="bg1"/>
                    </a:solidFill>
                    <a:latin typeface="Arial" panose="020B0604020202020204" pitchFamily="34" charset="0"/>
                  </a:rPr>
                  <a:t>S</a:t>
                </a:r>
              </a:p>
            </p:txBody>
          </p:sp>
        </p:grpSp>
        <p:grpSp>
          <p:nvGrpSpPr>
            <p:cNvPr id="368659" name="Group 20"/>
            <p:cNvGrpSpPr>
              <a:grpSpLocks/>
            </p:cNvGrpSpPr>
            <p:nvPr/>
          </p:nvGrpSpPr>
          <p:grpSpPr bwMode="auto">
            <a:xfrm rot="-5400000">
              <a:off x="7700964" y="5072067"/>
              <a:ext cx="1647825" cy="1447800"/>
              <a:chOff x="1440" y="1872"/>
              <a:chExt cx="1038" cy="912"/>
            </a:xfrm>
          </p:grpSpPr>
          <p:sp>
            <p:nvSpPr>
              <p:cNvPr id="368660" name="Freeform 21"/>
              <p:cNvSpPr>
                <a:spLocks/>
              </p:cNvSpPr>
              <p:nvPr/>
            </p:nvSpPr>
            <p:spPr bwMode="auto">
              <a:xfrm>
                <a:off x="1440"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rgbClr val="CC3300"/>
              </a:solidFill>
              <a:ln w="9525">
                <a:miter lim="800000"/>
                <a:headEnd/>
                <a:tailEnd/>
              </a:ln>
              <a:scene3d>
                <a:camera prst="legacyObliqueTopRight"/>
                <a:lightRig rig="legacyFlat3" dir="b"/>
              </a:scene3d>
              <a:sp3d extrusionH="887400" prstMaterial="legacyMatte">
                <a:bevelT w="13500" h="13500" prst="angle"/>
                <a:bevelB w="13500" h="13500" prst="angle"/>
                <a:extrusionClr>
                  <a:srgbClr val="CC3300"/>
                </a:extrusionClr>
                <a:contourClr>
                  <a:srgbClr val="CC3300"/>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61" name="Text Box 22"/>
              <p:cNvSpPr txBox="1">
                <a:spLocks noChangeArrowheads="1"/>
              </p:cNvSpPr>
              <p:nvPr/>
            </p:nvSpPr>
            <p:spPr bwMode="auto">
              <a:xfrm>
                <a:off x="1584" y="2160"/>
                <a:ext cx="52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a:solidFill>
                      <a:schemeClr val="bg1"/>
                    </a:solidFill>
                    <a:latin typeface="Arial" panose="020B0604020202020204" pitchFamily="34" charset="0"/>
                  </a:rPr>
                  <a:t>N</a:t>
                </a:r>
              </a:p>
            </p:txBody>
          </p:sp>
        </p:grpSp>
        <p:sp>
          <p:nvSpPr>
            <p:cNvPr id="368677" name="Line 43"/>
            <p:cNvSpPr>
              <a:spLocks noChangeShapeType="1"/>
            </p:cNvSpPr>
            <p:nvPr/>
          </p:nvSpPr>
          <p:spPr bwMode="auto">
            <a:xfrm>
              <a:off x="7302126" y="4333880"/>
              <a:ext cx="2133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368678" name="Line 44"/>
            <p:cNvSpPr>
              <a:spLocks noChangeShapeType="1"/>
            </p:cNvSpPr>
            <p:nvPr/>
          </p:nvSpPr>
          <p:spPr bwMode="auto">
            <a:xfrm>
              <a:off x="8334376" y="4333879"/>
              <a:ext cx="762000" cy="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368692" name="Text Box 56"/>
            <p:cNvSpPr txBox="1">
              <a:spLocks noChangeArrowheads="1"/>
            </p:cNvSpPr>
            <p:nvPr/>
          </p:nvSpPr>
          <p:spPr bwMode="auto">
            <a:xfrm rot="16200000">
              <a:off x="8632223" y="3762440"/>
              <a:ext cx="681708" cy="357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b="1" dirty="0">
                  <a:latin typeface="Times New Roman" panose="02020603050405020304" pitchFamily="18" charset="0"/>
                </a:rPr>
                <a:t>I</a:t>
              </a:r>
            </a:p>
          </p:txBody>
        </p:sp>
      </p:grpSp>
      <p:sp>
        <p:nvSpPr>
          <p:cNvPr id="55" name="Text Box 35"/>
          <p:cNvSpPr txBox="1">
            <a:spLocks noChangeArrowheads="1"/>
          </p:cNvSpPr>
          <p:nvPr/>
        </p:nvSpPr>
        <p:spPr bwMode="auto">
          <a:xfrm>
            <a:off x="1699433" y="47094"/>
            <a:ext cx="7945438" cy="461665"/>
          </a:xfrm>
          <a:prstGeom prst="rect">
            <a:avLst/>
          </a:prstGeom>
          <a:solidFill>
            <a:schemeClr val="accent1">
              <a:lumMod val="60000"/>
              <a:lumOff val="40000"/>
            </a:schemeClr>
          </a:solidFill>
          <a:ln>
            <a:solidFill>
              <a:srgbClr val="FF0000"/>
            </a:solidFill>
          </a:ln>
          <a:extLst/>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b="1" i="1" dirty="0" smtClean="0">
                <a:latin typeface="Arial" panose="020B0604020202020204" pitchFamily="34" charset="0"/>
              </a:rPr>
              <a:t>1a. Xác </a:t>
            </a:r>
            <a:r>
              <a:rPr lang="en-US" altLang="vi-VN" sz="2400" b="1" i="1" dirty="0">
                <a:latin typeface="Arial" panose="020B0604020202020204" pitchFamily="34" charset="0"/>
              </a:rPr>
              <a:t>định </a:t>
            </a:r>
            <a:r>
              <a:rPr lang="en-US" altLang="vi-VN" sz="2400" b="1" i="1" dirty="0" smtClean="0">
                <a:latin typeface="Arial" panose="020B0604020202020204" pitchFamily="34" charset="0"/>
              </a:rPr>
              <a:t>chiều lực </a:t>
            </a:r>
            <a:r>
              <a:rPr lang="en-US" altLang="vi-VN" sz="2400" b="1" i="1" dirty="0">
                <a:latin typeface="Arial" panose="020B0604020202020204" pitchFamily="34" charset="0"/>
              </a:rPr>
              <a:t>điện </a:t>
            </a:r>
            <a:r>
              <a:rPr lang="en-US" altLang="vi-VN" sz="2400" b="1" i="1" dirty="0" smtClean="0">
                <a:latin typeface="Arial" panose="020B0604020202020204" pitchFamily="34" charset="0"/>
              </a:rPr>
              <a:t>từ trong các hình sau đây</a:t>
            </a:r>
            <a:endParaRPr lang="en-US" altLang="vi-VN" sz="2400" b="1" i="1" dirty="0">
              <a:latin typeface="Arial" panose="020B0604020202020204" pitchFamily="34" charset="0"/>
            </a:endParaRPr>
          </a:p>
        </p:txBody>
      </p:sp>
      <p:grpSp>
        <p:nvGrpSpPr>
          <p:cNvPr id="59" name="Group 58"/>
          <p:cNvGrpSpPr/>
          <p:nvPr/>
        </p:nvGrpSpPr>
        <p:grpSpPr>
          <a:xfrm>
            <a:off x="1829777" y="1800865"/>
            <a:ext cx="1343025" cy="708249"/>
            <a:chOff x="2213319" y="5382989"/>
            <a:chExt cx="1343025" cy="708249"/>
          </a:xfrm>
        </p:grpSpPr>
        <p:sp>
          <p:nvSpPr>
            <p:cNvPr id="60" name="Line 29"/>
            <p:cNvSpPr>
              <a:spLocks noChangeShapeType="1"/>
            </p:cNvSpPr>
            <p:nvPr/>
          </p:nvSpPr>
          <p:spPr bwMode="auto">
            <a:xfrm>
              <a:off x="2248246" y="5700713"/>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1" name="Line 30"/>
            <p:cNvSpPr>
              <a:spLocks noChangeShapeType="1"/>
            </p:cNvSpPr>
            <p:nvPr/>
          </p:nvSpPr>
          <p:spPr bwMode="auto">
            <a:xfrm>
              <a:off x="2260944" y="5382989"/>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2" name="Line 30"/>
            <p:cNvSpPr>
              <a:spLocks noChangeShapeType="1"/>
            </p:cNvSpPr>
            <p:nvPr/>
          </p:nvSpPr>
          <p:spPr bwMode="auto">
            <a:xfrm>
              <a:off x="2213319" y="6091238"/>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63" name="Line 14"/>
          <p:cNvSpPr>
            <a:spLocks noChangeShapeType="1"/>
          </p:cNvSpPr>
          <p:nvPr/>
        </p:nvSpPr>
        <p:spPr bwMode="auto">
          <a:xfrm flipH="1" flipV="1">
            <a:off x="2558843" y="1289479"/>
            <a:ext cx="6351" cy="710854"/>
          </a:xfrm>
          <a:prstGeom prst="line">
            <a:avLst/>
          </a:prstGeom>
          <a:noFill/>
          <a:ln w="5715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grpSp>
        <p:nvGrpSpPr>
          <p:cNvPr id="64" name="Group 63"/>
          <p:cNvGrpSpPr/>
          <p:nvPr/>
        </p:nvGrpSpPr>
        <p:grpSpPr>
          <a:xfrm>
            <a:off x="7511439" y="1807959"/>
            <a:ext cx="1343025" cy="708249"/>
            <a:chOff x="2213319" y="5382989"/>
            <a:chExt cx="1343025" cy="708249"/>
          </a:xfrm>
        </p:grpSpPr>
        <p:sp>
          <p:nvSpPr>
            <p:cNvPr id="65" name="Line 29"/>
            <p:cNvSpPr>
              <a:spLocks noChangeShapeType="1"/>
            </p:cNvSpPr>
            <p:nvPr/>
          </p:nvSpPr>
          <p:spPr bwMode="auto">
            <a:xfrm>
              <a:off x="2248246" y="5700713"/>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6" name="Line 30"/>
            <p:cNvSpPr>
              <a:spLocks noChangeShapeType="1"/>
            </p:cNvSpPr>
            <p:nvPr/>
          </p:nvSpPr>
          <p:spPr bwMode="auto">
            <a:xfrm>
              <a:off x="2260944" y="5382989"/>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7" name="Line 30"/>
            <p:cNvSpPr>
              <a:spLocks noChangeShapeType="1"/>
            </p:cNvSpPr>
            <p:nvPr/>
          </p:nvSpPr>
          <p:spPr bwMode="auto">
            <a:xfrm>
              <a:off x="2213319" y="6091238"/>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68" name="Line 31"/>
          <p:cNvSpPr>
            <a:spLocks noChangeShapeType="1"/>
          </p:cNvSpPr>
          <p:nvPr/>
        </p:nvSpPr>
        <p:spPr bwMode="auto">
          <a:xfrm>
            <a:off x="8254651" y="2110775"/>
            <a:ext cx="0" cy="695881"/>
          </a:xfrm>
          <a:prstGeom prst="line">
            <a:avLst/>
          </a:prstGeom>
          <a:noFill/>
          <a:ln w="5715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mc:AlternateContent xmlns:mc="http://schemas.openxmlformats.org/markup-compatibility/2006" xmlns:a14="http://schemas.microsoft.com/office/drawing/2010/main">
        <mc:Choice Requires="a14">
          <p:sp>
            <p:nvSpPr>
              <p:cNvPr id="69" name="TextBox 68"/>
              <p:cNvSpPr txBox="1"/>
              <p:nvPr/>
            </p:nvSpPr>
            <p:spPr>
              <a:xfrm>
                <a:off x="2589621" y="903920"/>
                <a:ext cx="609600" cy="5064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vi-VN" sz="2400" b="1" i="1" smtClean="0">
                              <a:solidFill>
                                <a:srgbClr val="FF0000"/>
                              </a:solidFill>
                              <a:latin typeface="Cambria Math" panose="02040503050406030204" pitchFamily="18" charset="0"/>
                            </a:rPr>
                          </m:ctrlPr>
                        </m:accPr>
                        <m:e>
                          <m:r>
                            <a:rPr lang="en-US" sz="2400" b="1" i="1" smtClean="0">
                              <a:solidFill>
                                <a:srgbClr val="FF0000"/>
                              </a:solidFill>
                              <a:latin typeface="Cambria Math" panose="02040503050406030204" pitchFamily="18" charset="0"/>
                            </a:rPr>
                            <m:t>𝑭</m:t>
                          </m:r>
                        </m:e>
                      </m:acc>
                    </m:oMath>
                  </m:oMathPara>
                </a14:m>
                <a:endParaRPr lang="vi-VN" sz="2400" b="1" dirty="0">
                  <a:solidFill>
                    <a:srgbClr val="FF0000"/>
                  </a:solidFill>
                </a:endParaRPr>
              </a:p>
            </p:txBody>
          </p:sp>
        </mc:Choice>
        <mc:Fallback xmlns="">
          <p:sp>
            <p:nvSpPr>
              <p:cNvPr id="69" name="TextBox 68"/>
              <p:cNvSpPr txBox="1">
                <a:spLocks noRot="1" noChangeAspect="1" noMove="1" noResize="1" noEditPoints="1" noAdjustHandles="1" noChangeArrowheads="1" noChangeShapeType="1" noTextEdit="1"/>
              </p:cNvSpPr>
              <p:nvPr/>
            </p:nvSpPr>
            <p:spPr>
              <a:xfrm>
                <a:off x="2589621" y="903920"/>
                <a:ext cx="609600" cy="506421"/>
              </a:xfrm>
              <a:prstGeom prst="rect">
                <a:avLst/>
              </a:prstGeom>
              <a:blipFill>
                <a:blip r:embed="rId2"/>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70" name="TextBox 69"/>
              <p:cNvSpPr txBox="1"/>
              <p:nvPr/>
            </p:nvSpPr>
            <p:spPr>
              <a:xfrm>
                <a:off x="7960443" y="2756048"/>
                <a:ext cx="609600" cy="5064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vi-VN" sz="2400" b="1" i="1" smtClean="0">
                              <a:solidFill>
                                <a:srgbClr val="FF0000"/>
                              </a:solidFill>
                              <a:latin typeface="Cambria Math" panose="02040503050406030204" pitchFamily="18" charset="0"/>
                            </a:rPr>
                          </m:ctrlPr>
                        </m:accPr>
                        <m:e>
                          <m:r>
                            <a:rPr lang="en-US" sz="2400" b="1" i="1" smtClean="0">
                              <a:solidFill>
                                <a:srgbClr val="FF0000"/>
                              </a:solidFill>
                              <a:latin typeface="Cambria Math" panose="02040503050406030204" pitchFamily="18" charset="0"/>
                            </a:rPr>
                            <m:t>𝑭</m:t>
                          </m:r>
                        </m:e>
                      </m:acc>
                    </m:oMath>
                  </m:oMathPara>
                </a14:m>
                <a:endParaRPr lang="vi-VN" sz="2400" b="1" dirty="0">
                  <a:solidFill>
                    <a:srgbClr val="FF0000"/>
                  </a:solidFill>
                </a:endParaRPr>
              </a:p>
            </p:txBody>
          </p:sp>
        </mc:Choice>
        <mc:Fallback xmlns="">
          <p:sp>
            <p:nvSpPr>
              <p:cNvPr id="70" name="TextBox 69"/>
              <p:cNvSpPr txBox="1">
                <a:spLocks noRot="1" noChangeAspect="1" noMove="1" noResize="1" noEditPoints="1" noAdjustHandles="1" noChangeArrowheads="1" noChangeShapeType="1" noTextEdit="1"/>
              </p:cNvSpPr>
              <p:nvPr/>
            </p:nvSpPr>
            <p:spPr>
              <a:xfrm>
                <a:off x="7960443" y="2756048"/>
                <a:ext cx="609600" cy="506421"/>
              </a:xfrm>
              <a:prstGeom prst="rect">
                <a:avLst/>
              </a:prstGeom>
              <a:blipFill>
                <a:blip r:embed="rId3"/>
                <a:stretch>
                  <a:fillRect/>
                </a:stretch>
              </a:blipFill>
            </p:spPr>
            <p:txBody>
              <a:bodyPr/>
              <a:lstStyle/>
              <a:p>
                <a:r>
                  <a:rPr lang="vi-VN">
                    <a:noFill/>
                  </a:rPr>
                  <a:t> </a:t>
                </a:r>
              </a:p>
            </p:txBody>
          </p:sp>
        </mc:Fallback>
      </mc:AlternateContent>
      <p:cxnSp>
        <p:nvCxnSpPr>
          <p:cNvPr id="6" name="Straight Connector 5"/>
          <p:cNvCxnSpPr/>
          <p:nvPr/>
        </p:nvCxnSpPr>
        <p:spPr>
          <a:xfrm>
            <a:off x="0" y="3432314"/>
            <a:ext cx="12192000" cy="0"/>
          </a:xfrm>
          <a:prstGeom prst="line">
            <a:avLst/>
          </a:prstGeom>
        </p:spPr>
        <p:style>
          <a:lnRef idx="1">
            <a:schemeClr val="dk1"/>
          </a:lnRef>
          <a:fillRef idx="0">
            <a:schemeClr val="dk1"/>
          </a:fillRef>
          <a:effectRef idx="0">
            <a:schemeClr val="dk1"/>
          </a:effectRef>
          <a:fontRef idx="minor">
            <a:schemeClr val="tx1"/>
          </a:fontRef>
        </p:style>
      </p:cxnSp>
      <p:sp>
        <p:nvSpPr>
          <p:cNvPr id="94" name="Line 31"/>
          <p:cNvSpPr>
            <a:spLocks noChangeShapeType="1"/>
          </p:cNvSpPr>
          <p:nvPr/>
        </p:nvSpPr>
        <p:spPr bwMode="auto">
          <a:xfrm flipH="1">
            <a:off x="2165654" y="4907880"/>
            <a:ext cx="399539" cy="524790"/>
          </a:xfrm>
          <a:prstGeom prst="line">
            <a:avLst/>
          </a:prstGeom>
          <a:noFill/>
          <a:ln w="5715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grpSp>
        <p:nvGrpSpPr>
          <p:cNvPr id="95" name="Group 94"/>
          <p:cNvGrpSpPr/>
          <p:nvPr/>
        </p:nvGrpSpPr>
        <p:grpSpPr>
          <a:xfrm>
            <a:off x="1753131" y="4854638"/>
            <a:ext cx="1343025" cy="708249"/>
            <a:chOff x="2213319" y="5382989"/>
            <a:chExt cx="1343025" cy="708249"/>
          </a:xfrm>
        </p:grpSpPr>
        <p:sp>
          <p:nvSpPr>
            <p:cNvPr id="96" name="Line 29"/>
            <p:cNvSpPr>
              <a:spLocks noChangeShapeType="1"/>
            </p:cNvSpPr>
            <p:nvPr/>
          </p:nvSpPr>
          <p:spPr bwMode="auto">
            <a:xfrm>
              <a:off x="2248246" y="5700713"/>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7" name="Line 30"/>
            <p:cNvSpPr>
              <a:spLocks noChangeShapeType="1"/>
            </p:cNvSpPr>
            <p:nvPr/>
          </p:nvSpPr>
          <p:spPr bwMode="auto">
            <a:xfrm>
              <a:off x="2260944" y="5382989"/>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8" name="Line 30"/>
            <p:cNvSpPr>
              <a:spLocks noChangeShapeType="1"/>
            </p:cNvSpPr>
            <p:nvPr/>
          </p:nvSpPr>
          <p:spPr bwMode="auto">
            <a:xfrm>
              <a:off x="2213319" y="6091238"/>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mc:AlternateContent xmlns:mc="http://schemas.openxmlformats.org/markup-compatibility/2006" xmlns:a14="http://schemas.microsoft.com/office/drawing/2010/main">
        <mc:Choice Requires="a14">
          <p:sp>
            <p:nvSpPr>
              <p:cNvPr id="99" name="TextBox 98"/>
              <p:cNvSpPr txBox="1"/>
              <p:nvPr/>
            </p:nvSpPr>
            <p:spPr>
              <a:xfrm>
                <a:off x="2082494" y="5380287"/>
                <a:ext cx="609600" cy="5064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vi-VN" sz="2400" b="1" i="1" smtClean="0">
                              <a:solidFill>
                                <a:srgbClr val="FF0000"/>
                              </a:solidFill>
                              <a:latin typeface="Cambria Math" panose="02040503050406030204" pitchFamily="18" charset="0"/>
                            </a:rPr>
                          </m:ctrlPr>
                        </m:accPr>
                        <m:e>
                          <m:r>
                            <a:rPr lang="en-US" sz="2400" b="1" i="1" smtClean="0">
                              <a:solidFill>
                                <a:srgbClr val="FF0000"/>
                              </a:solidFill>
                              <a:latin typeface="Cambria Math" panose="02040503050406030204" pitchFamily="18" charset="0"/>
                            </a:rPr>
                            <m:t>𝑭</m:t>
                          </m:r>
                        </m:e>
                      </m:acc>
                    </m:oMath>
                  </m:oMathPara>
                </a14:m>
                <a:endParaRPr lang="vi-VN" sz="2400" b="1" dirty="0">
                  <a:solidFill>
                    <a:srgbClr val="FF0000"/>
                  </a:solidFill>
                </a:endParaRPr>
              </a:p>
            </p:txBody>
          </p:sp>
        </mc:Choice>
        <mc:Fallback xmlns="">
          <p:sp>
            <p:nvSpPr>
              <p:cNvPr id="99" name="TextBox 98"/>
              <p:cNvSpPr txBox="1">
                <a:spLocks noRot="1" noChangeAspect="1" noMove="1" noResize="1" noEditPoints="1" noAdjustHandles="1" noChangeArrowheads="1" noChangeShapeType="1" noTextEdit="1"/>
              </p:cNvSpPr>
              <p:nvPr/>
            </p:nvSpPr>
            <p:spPr>
              <a:xfrm>
                <a:off x="2082494" y="5380287"/>
                <a:ext cx="609600" cy="506421"/>
              </a:xfrm>
              <a:prstGeom prst="rect">
                <a:avLst/>
              </a:prstGeom>
              <a:blipFill>
                <a:blip r:embed="rId4"/>
                <a:stretch>
                  <a:fillRect/>
                </a:stretch>
              </a:blipFill>
            </p:spPr>
            <p:txBody>
              <a:bodyPr/>
              <a:lstStyle/>
              <a:p>
                <a:r>
                  <a:rPr lang="vi-VN">
                    <a:noFill/>
                  </a:rPr>
                  <a:t> </a:t>
                </a:r>
              </a:p>
            </p:txBody>
          </p:sp>
        </mc:Fallback>
      </mc:AlternateContent>
      <p:grpSp>
        <p:nvGrpSpPr>
          <p:cNvPr id="100" name="Group 99"/>
          <p:cNvGrpSpPr/>
          <p:nvPr/>
        </p:nvGrpSpPr>
        <p:grpSpPr>
          <a:xfrm rot="5400000">
            <a:off x="7348582" y="3557634"/>
            <a:ext cx="1933571" cy="2971800"/>
            <a:chOff x="7302126" y="2428879"/>
            <a:chExt cx="2133600" cy="4191000"/>
          </a:xfrm>
        </p:grpSpPr>
        <p:grpSp>
          <p:nvGrpSpPr>
            <p:cNvPr id="101" name="Group 17"/>
            <p:cNvGrpSpPr>
              <a:grpSpLocks/>
            </p:cNvGrpSpPr>
            <p:nvPr/>
          </p:nvGrpSpPr>
          <p:grpSpPr bwMode="auto">
            <a:xfrm rot="-5400000">
              <a:off x="7777164" y="2528892"/>
              <a:ext cx="1647825" cy="1447800"/>
              <a:chOff x="3138" y="1872"/>
              <a:chExt cx="1038" cy="912"/>
            </a:xfrm>
          </p:grpSpPr>
          <p:sp>
            <p:nvSpPr>
              <p:cNvPr id="108" name="Freeform 18"/>
              <p:cNvSpPr>
                <a:spLocks/>
              </p:cNvSpPr>
              <p:nvPr/>
            </p:nvSpPr>
            <p:spPr bwMode="auto">
              <a:xfrm rot="10800000">
                <a:off x="3138"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chemeClr val="hlink"/>
              </a:solidFill>
              <a:ln w="9525">
                <a:miter lim="800000"/>
                <a:headEnd/>
                <a:tailEnd/>
              </a:ln>
              <a:scene3d>
                <a:camera prst="legacyObliqueTopRight"/>
                <a:lightRig rig="legacyFlat3" dir="b"/>
              </a:scene3d>
              <a:sp3d extrusionH="887400" prstMaterial="legacyMatte">
                <a:bevelT w="13500" h="13500" prst="angle"/>
                <a:bevelB w="13500" h="13500" prst="angle"/>
                <a:extrusionClr>
                  <a:schemeClr val="hlink"/>
                </a:extrusionClr>
                <a:contourClr>
                  <a:schemeClr val="hlink"/>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109" name="Text Box 19"/>
              <p:cNvSpPr txBox="1">
                <a:spLocks noChangeArrowheads="1"/>
              </p:cNvSpPr>
              <p:nvPr/>
            </p:nvSpPr>
            <p:spPr bwMode="auto">
              <a:xfrm>
                <a:off x="3600" y="2112"/>
                <a:ext cx="57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a:solidFill>
                      <a:schemeClr val="bg1"/>
                    </a:solidFill>
                    <a:latin typeface="Arial" panose="020B0604020202020204" pitchFamily="34" charset="0"/>
                  </a:rPr>
                  <a:t>S</a:t>
                </a:r>
              </a:p>
            </p:txBody>
          </p:sp>
        </p:grpSp>
        <p:grpSp>
          <p:nvGrpSpPr>
            <p:cNvPr id="102" name="Group 20"/>
            <p:cNvGrpSpPr>
              <a:grpSpLocks/>
            </p:cNvGrpSpPr>
            <p:nvPr/>
          </p:nvGrpSpPr>
          <p:grpSpPr bwMode="auto">
            <a:xfrm rot="-5400000">
              <a:off x="7700964" y="5072067"/>
              <a:ext cx="1647825" cy="1447800"/>
              <a:chOff x="1440" y="1872"/>
              <a:chExt cx="1038" cy="912"/>
            </a:xfrm>
          </p:grpSpPr>
          <p:sp>
            <p:nvSpPr>
              <p:cNvPr id="106" name="Freeform 21"/>
              <p:cNvSpPr>
                <a:spLocks/>
              </p:cNvSpPr>
              <p:nvPr/>
            </p:nvSpPr>
            <p:spPr bwMode="auto">
              <a:xfrm>
                <a:off x="1440"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rgbClr val="CC3300"/>
              </a:solidFill>
              <a:ln w="9525">
                <a:miter lim="800000"/>
                <a:headEnd/>
                <a:tailEnd/>
              </a:ln>
              <a:scene3d>
                <a:camera prst="legacyObliqueTopRight"/>
                <a:lightRig rig="legacyFlat3" dir="b"/>
              </a:scene3d>
              <a:sp3d extrusionH="887400" prstMaterial="legacyMatte">
                <a:bevelT w="13500" h="13500" prst="angle"/>
                <a:bevelB w="13500" h="13500" prst="angle"/>
                <a:extrusionClr>
                  <a:srgbClr val="CC3300"/>
                </a:extrusionClr>
                <a:contourClr>
                  <a:srgbClr val="CC3300"/>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107" name="Text Box 22"/>
              <p:cNvSpPr txBox="1">
                <a:spLocks noChangeArrowheads="1"/>
              </p:cNvSpPr>
              <p:nvPr/>
            </p:nvSpPr>
            <p:spPr bwMode="auto">
              <a:xfrm>
                <a:off x="1584" y="2160"/>
                <a:ext cx="52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a:solidFill>
                      <a:schemeClr val="bg1"/>
                    </a:solidFill>
                    <a:latin typeface="Arial" panose="020B0604020202020204" pitchFamily="34" charset="0"/>
                  </a:rPr>
                  <a:t>N</a:t>
                </a:r>
              </a:p>
            </p:txBody>
          </p:sp>
        </p:grpSp>
        <p:sp>
          <p:nvSpPr>
            <p:cNvPr id="103" name="Line 43"/>
            <p:cNvSpPr>
              <a:spLocks noChangeShapeType="1"/>
            </p:cNvSpPr>
            <p:nvPr/>
          </p:nvSpPr>
          <p:spPr bwMode="auto">
            <a:xfrm>
              <a:off x="7302126" y="4354030"/>
              <a:ext cx="2133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04" name="Line 44"/>
            <p:cNvSpPr>
              <a:spLocks noChangeShapeType="1"/>
            </p:cNvSpPr>
            <p:nvPr/>
          </p:nvSpPr>
          <p:spPr bwMode="auto">
            <a:xfrm flipH="1" flipV="1">
              <a:off x="7879742" y="4357413"/>
              <a:ext cx="597233" cy="3"/>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105" name="Text Box 56"/>
            <p:cNvSpPr txBox="1">
              <a:spLocks noChangeArrowheads="1"/>
            </p:cNvSpPr>
            <p:nvPr/>
          </p:nvSpPr>
          <p:spPr bwMode="auto">
            <a:xfrm rot="16200000">
              <a:off x="7387062" y="3834717"/>
              <a:ext cx="681708" cy="357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b="1" dirty="0">
                  <a:latin typeface="Times New Roman" panose="02020603050405020304" pitchFamily="18" charset="0"/>
                </a:rPr>
                <a:t>I</a:t>
              </a:r>
            </a:p>
          </p:txBody>
        </p:sp>
      </p:grpSp>
      <p:grpSp>
        <p:nvGrpSpPr>
          <p:cNvPr id="110" name="Group 109"/>
          <p:cNvGrpSpPr/>
          <p:nvPr/>
        </p:nvGrpSpPr>
        <p:grpSpPr>
          <a:xfrm>
            <a:off x="7637084" y="4854638"/>
            <a:ext cx="1343025" cy="900136"/>
            <a:chOff x="2213319" y="5382989"/>
            <a:chExt cx="1343025" cy="708249"/>
          </a:xfrm>
        </p:grpSpPr>
        <p:sp>
          <p:nvSpPr>
            <p:cNvPr id="111" name="Line 29"/>
            <p:cNvSpPr>
              <a:spLocks noChangeShapeType="1"/>
            </p:cNvSpPr>
            <p:nvPr/>
          </p:nvSpPr>
          <p:spPr bwMode="auto">
            <a:xfrm>
              <a:off x="2248246" y="5700713"/>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12" name="Line 30"/>
            <p:cNvSpPr>
              <a:spLocks noChangeShapeType="1"/>
            </p:cNvSpPr>
            <p:nvPr/>
          </p:nvSpPr>
          <p:spPr bwMode="auto">
            <a:xfrm>
              <a:off x="2260944" y="5382989"/>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13" name="Line 30"/>
            <p:cNvSpPr>
              <a:spLocks noChangeShapeType="1"/>
            </p:cNvSpPr>
            <p:nvPr/>
          </p:nvSpPr>
          <p:spPr bwMode="auto">
            <a:xfrm>
              <a:off x="2213319" y="6091238"/>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114" name="Line 31"/>
          <p:cNvSpPr>
            <a:spLocks noChangeShapeType="1"/>
          </p:cNvSpPr>
          <p:nvPr/>
        </p:nvSpPr>
        <p:spPr bwMode="auto">
          <a:xfrm flipV="1">
            <a:off x="8419188" y="4950525"/>
            <a:ext cx="364591" cy="448990"/>
          </a:xfrm>
          <a:prstGeom prst="line">
            <a:avLst/>
          </a:prstGeom>
          <a:noFill/>
          <a:ln w="5715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mc:AlternateContent xmlns:mc="http://schemas.openxmlformats.org/markup-compatibility/2006" xmlns:a14="http://schemas.microsoft.com/office/drawing/2010/main">
        <mc:Choice Requires="a14">
          <p:sp>
            <p:nvSpPr>
              <p:cNvPr id="115" name="TextBox 114"/>
              <p:cNvSpPr txBox="1"/>
              <p:nvPr/>
            </p:nvSpPr>
            <p:spPr>
              <a:xfrm>
                <a:off x="8612695" y="4724657"/>
                <a:ext cx="609600" cy="5064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vi-VN" sz="2400" b="1" i="1" smtClean="0">
                              <a:solidFill>
                                <a:srgbClr val="FF0000"/>
                              </a:solidFill>
                              <a:latin typeface="Cambria Math" panose="02040503050406030204" pitchFamily="18" charset="0"/>
                            </a:rPr>
                          </m:ctrlPr>
                        </m:accPr>
                        <m:e>
                          <m:r>
                            <a:rPr lang="en-US" sz="2400" b="1" i="1" smtClean="0">
                              <a:solidFill>
                                <a:srgbClr val="FF0000"/>
                              </a:solidFill>
                              <a:latin typeface="Cambria Math" panose="02040503050406030204" pitchFamily="18" charset="0"/>
                            </a:rPr>
                            <m:t>𝑭</m:t>
                          </m:r>
                        </m:e>
                      </m:acc>
                    </m:oMath>
                  </m:oMathPara>
                </a14:m>
                <a:endParaRPr lang="vi-VN" sz="2400" b="1" dirty="0">
                  <a:solidFill>
                    <a:srgbClr val="FF0000"/>
                  </a:solidFill>
                </a:endParaRPr>
              </a:p>
            </p:txBody>
          </p:sp>
        </mc:Choice>
        <mc:Fallback xmlns="">
          <p:sp>
            <p:nvSpPr>
              <p:cNvPr id="115" name="TextBox 114"/>
              <p:cNvSpPr txBox="1">
                <a:spLocks noRot="1" noChangeAspect="1" noMove="1" noResize="1" noEditPoints="1" noAdjustHandles="1" noChangeArrowheads="1" noChangeShapeType="1" noTextEdit="1"/>
              </p:cNvSpPr>
              <p:nvPr/>
            </p:nvSpPr>
            <p:spPr>
              <a:xfrm>
                <a:off x="8612695" y="4724657"/>
                <a:ext cx="609600" cy="506421"/>
              </a:xfrm>
              <a:prstGeom prst="rect">
                <a:avLst/>
              </a:prstGeom>
              <a:blipFill>
                <a:blip r:embed="rId5"/>
                <a:stretch>
                  <a:fillRect/>
                </a:stretch>
              </a:blipFill>
            </p:spPr>
            <p:txBody>
              <a:bodyPr/>
              <a:lstStyle/>
              <a:p>
                <a:r>
                  <a:rPr lang="vi-VN">
                    <a:noFill/>
                  </a:rPr>
                  <a:t> </a:t>
                </a:r>
              </a:p>
            </p:txBody>
          </p:sp>
        </mc:Fallback>
      </mc:AlternateContent>
      <p:sp>
        <p:nvSpPr>
          <p:cNvPr id="7" name="TextBox 6"/>
          <p:cNvSpPr txBox="1"/>
          <p:nvPr/>
        </p:nvSpPr>
        <p:spPr>
          <a:xfrm>
            <a:off x="2041708" y="3095973"/>
            <a:ext cx="1640617" cy="461665"/>
          </a:xfrm>
          <a:prstGeom prst="rect">
            <a:avLst/>
          </a:prstGeom>
          <a:noFill/>
        </p:spPr>
        <p:txBody>
          <a:bodyPr wrap="square" rtlCol="0">
            <a:spAutoFit/>
          </a:bodyPr>
          <a:lstStyle/>
          <a:p>
            <a:r>
              <a:rPr lang="en-US" sz="2400" b="1" i="1" dirty="0" smtClean="0"/>
              <a:t>Hình 1</a:t>
            </a:r>
            <a:endParaRPr lang="vi-VN" sz="2400" b="1" i="1" dirty="0"/>
          </a:p>
        </p:txBody>
      </p:sp>
      <p:sp>
        <p:nvSpPr>
          <p:cNvPr id="117" name="TextBox 116"/>
          <p:cNvSpPr txBox="1"/>
          <p:nvPr/>
        </p:nvSpPr>
        <p:spPr>
          <a:xfrm>
            <a:off x="7248940" y="3118333"/>
            <a:ext cx="1640617" cy="461665"/>
          </a:xfrm>
          <a:prstGeom prst="rect">
            <a:avLst/>
          </a:prstGeom>
          <a:noFill/>
        </p:spPr>
        <p:txBody>
          <a:bodyPr wrap="square" rtlCol="0">
            <a:spAutoFit/>
          </a:bodyPr>
          <a:lstStyle/>
          <a:p>
            <a:r>
              <a:rPr lang="en-US" sz="2400" b="1" i="1" dirty="0" smtClean="0"/>
              <a:t>Hình 2</a:t>
            </a:r>
            <a:endParaRPr lang="vi-VN" sz="2400" b="1" i="1" dirty="0"/>
          </a:p>
        </p:txBody>
      </p:sp>
      <p:sp>
        <p:nvSpPr>
          <p:cNvPr id="118" name="TextBox 117"/>
          <p:cNvSpPr txBox="1"/>
          <p:nvPr/>
        </p:nvSpPr>
        <p:spPr>
          <a:xfrm>
            <a:off x="2075002" y="6379491"/>
            <a:ext cx="1640617" cy="461665"/>
          </a:xfrm>
          <a:prstGeom prst="rect">
            <a:avLst/>
          </a:prstGeom>
          <a:noFill/>
        </p:spPr>
        <p:txBody>
          <a:bodyPr wrap="square" rtlCol="0">
            <a:spAutoFit/>
          </a:bodyPr>
          <a:lstStyle/>
          <a:p>
            <a:r>
              <a:rPr lang="en-US" sz="2400" b="1" i="1" dirty="0" smtClean="0"/>
              <a:t>Hình 3</a:t>
            </a:r>
            <a:endParaRPr lang="vi-VN" sz="2400" b="1" i="1" dirty="0"/>
          </a:p>
        </p:txBody>
      </p:sp>
      <p:sp>
        <p:nvSpPr>
          <p:cNvPr id="119" name="TextBox 118"/>
          <p:cNvSpPr txBox="1"/>
          <p:nvPr/>
        </p:nvSpPr>
        <p:spPr>
          <a:xfrm>
            <a:off x="7311511" y="6370510"/>
            <a:ext cx="1640617" cy="461665"/>
          </a:xfrm>
          <a:prstGeom prst="rect">
            <a:avLst/>
          </a:prstGeom>
          <a:noFill/>
        </p:spPr>
        <p:txBody>
          <a:bodyPr wrap="square" rtlCol="0">
            <a:spAutoFit/>
          </a:bodyPr>
          <a:lstStyle/>
          <a:p>
            <a:r>
              <a:rPr lang="en-US" sz="2400" b="1" i="1" dirty="0" smtClean="0"/>
              <a:t>Hình 4</a:t>
            </a:r>
            <a:endParaRPr lang="vi-VN" sz="2400" b="1" i="1" dirty="0"/>
          </a:p>
        </p:txBody>
      </p:sp>
    </p:spTree>
    <p:extLst>
      <p:ext uri="{BB962C8B-B14F-4D97-AF65-F5344CB8AC3E}">
        <p14:creationId xmlns:p14="http://schemas.microsoft.com/office/powerpoint/2010/main" val="3877214837"/>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circle(in)">
                                      <p:cBhvr>
                                        <p:cTn id="7" dur="20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circle(in)">
                                      <p:cBhvr>
                                        <p:cTn id="12" dur="2000"/>
                                        <p:tgtEl>
                                          <p:spTgt spid="63"/>
                                        </p:tgtEl>
                                      </p:cBhvr>
                                    </p:animEffect>
                                  </p:childTnLst>
                                </p:cTn>
                              </p:par>
                            </p:childTnLst>
                          </p:cTn>
                        </p:par>
                        <p:par>
                          <p:cTn id="13" fill="hold">
                            <p:stCondLst>
                              <p:cond delay="2000"/>
                            </p:stCondLst>
                            <p:childTnLst>
                              <p:par>
                                <p:cTn id="14" presetID="6" presetClass="entr" presetSubtype="16" fill="hold" grpId="0" nodeType="afterEffect">
                                  <p:stCondLst>
                                    <p:cond delay="0"/>
                                  </p:stCondLst>
                                  <p:childTnLst>
                                    <p:set>
                                      <p:cBhvr>
                                        <p:cTn id="15" dur="1" fill="hold">
                                          <p:stCondLst>
                                            <p:cond delay="0"/>
                                          </p:stCondLst>
                                        </p:cTn>
                                        <p:tgtEl>
                                          <p:spTgt spid="69"/>
                                        </p:tgtEl>
                                        <p:attrNameLst>
                                          <p:attrName>style.visibility</p:attrName>
                                        </p:attrNameLst>
                                      </p:cBhvr>
                                      <p:to>
                                        <p:strVal val="visible"/>
                                      </p:to>
                                    </p:set>
                                    <p:animEffect transition="in" filter="circle(in)">
                                      <p:cBhvr>
                                        <p:cTn id="16" dur="2000"/>
                                        <p:tgtEl>
                                          <p:spTgt spid="69"/>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64"/>
                                        </p:tgtEl>
                                        <p:attrNameLst>
                                          <p:attrName>style.visibility</p:attrName>
                                        </p:attrNameLst>
                                      </p:cBhvr>
                                      <p:to>
                                        <p:strVal val="visible"/>
                                      </p:to>
                                    </p:set>
                                    <p:animEffect transition="in" filter="circle(in)">
                                      <p:cBhvr>
                                        <p:cTn id="21" dur="2000"/>
                                        <p:tgtEl>
                                          <p:spTgt spid="6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68"/>
                                        </p:tgtEl>
                                        <p:attrNameLst>
                                          <p:attrName>style.visibility</p:attrName>
                                        </p:attrNameLst>
                                      </p:cBhvr>
                                      <p:to>
                                        <p:strVal val="visible"/>
                                      </p:to>
                                    </p:set>
                                    <p:animEffect transition="in" filter="wipe(down)">
                                      <p:cBhvr>
                                        <p:cTn id="26" dur="500"/>
                                        <p:tgtEl>
                                          <p:spTgt spid="68"/>
                                        </p:tgtEl>
                                      </p:cBhvr>
                                    </p:animEffect>
                                  </p:childTnLst>
                                </p:cTn>
                              </p:par>
                            </p:childTnLst>
                          </p:cTn>
                        </p:par>
                        <p:par>
                          <p:cTn id="27" fill="hold">
                            <p:stCondLst>
                              <p:cond delay="2500"/>
                            </p:stCondLst>
                            <p:childTnLst>
                              <p:par>
                                <p:cTn id="28" presetID="6" presetClass="entr" presetSubtype="16" fill="hold" grpId="0" nodeType="afterEffect">
                                  <p:stCondLst>
                                    <p:cond delay="0"/>
                                  </p:stCondLst>
                                  <p:childTnLst>
                                    <p:set>
                                      <p:cBhvr>
                                        <p:cTn id="29" dur="1" fill="hold">
                                          <p:stCondLst>
                                            <p:cond delay="0"/>
                                          </p:stCondLst>
                                        </p:cTn>
                                        <p:tgtEl>
                                          <p:spTgt spid="70"/>
                                        </p:tgtEl>
                                        <p:attrNameLst>
                                          <p:attrName>style.visibility</p:attrName>
                                        </p:attrNameLst>
                                      </p:cBhvr>
                                      <p:to>
                                        <p:strVal val="visible"/>
                                      </p:to>
                                    </p:set>
                                    <p:animEffect transition="in" filter="circle(in)">
                                      <p:cBhvr>
                                        <p:cTn id="30" dur="2000"/>
                                        <p:tgtEl>
                                          <p:spTgt spid="70"/>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95"/>
                                        </p:tgtEl>
                                        <p:attrNameLst>
                                          <p:attrName>style.visibility</p:attrName>
                                        </p:attrNameLst>
                                      </p:cBhvr>
                                      <p:to>
                                        <p:strVal val="visible"/>
                                      </p:to>
                                    </p:set>
                                    <p:animEffect transition="in" filter="circle(in)">
                                      <p:cBhvr>
                                        <p:cTn id="35" dur="2000"/>
                                        <p:tgtEl>
                                          <p:spTgt spid="9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94"/>
                                        </p:tgtEl>
                                        <p:attrNameLst>
                                          <p:attrName>style.visibility</p:attrName>
                                        </p:attrNameLst>
                                      </p:cBhvr>
                                      <p:to>
                                        <p:strVal val="visible"/>
                                      </p:to>
                                    </p:set>
                                    <p:animEffect transition="in" filter="wipe(down)">
                                      <p:cBhvr>
                                        <p:cTn id="40" dur="500"/>
                                        <p:tgtEl>
                                          <p:spTgt spid="94"/>
                                        </p:tgtEl>
                                      </p:cBhvr>
                                    </p:animEffect>
                                  </p:childTnLst>
                                </p:cTn>
                              </p:par>
                            </p:childTnLst>
                          </p:cTn>
                        </p:par>
                        <p:par>
                          <p:cTn id="41" fill="hold">
                            <p:stCondLst>
                              <p:cond delay="500"/>
                            </p:stCondLst>
                            <p:childTnLst>
                              <p:par>
                                <p:cTn id="42" presetID="6" presetClass="entr" presetSubtype="16" fill="hold" grpId="0" nodeType="afterEffect">
                                  <p:stCondLst>
                                    <p:cond delay="0"/>
                                  </p:stCondLst>
                                  <p:childTnLst>
                                    <p:set>
                                      <p:cBhvr>
                                        <p:cTn id="43" dur="1" fill="hold">
                                          <p:stCondLst>
                                            <p:cond delay="0"/>
                                          </p:stCondLst>
                                        </p:cTn>
                                        <p:tgtEl>
                                          <p:spTgt spid="99"/>
                                        </p:tgtEl>
                                        <p:attrNameLst>
                                          <p:attrName>style.visibility</p:attrName>
                                        </p:attrNameLst>
                                      </p:cBhvr>
                                      <p:to>
                                        <p:strVal val="visible"/>
                                      </p:to>
                                    </p:set>
                                    <p:animEffect transition="in" filter="circle(in)">
                                      <p:cBhvr>
                                        <p:cTn id="44" dur="2000"/>
                                        <p:tgtEl>
                                          <p:spTgt spid="99"/>
                                        </p:tgtEl>
                                      </p:cBhvr>
                                    </p:animEffect>
                                  </p:childTnLst>
                                </p:cTn>
                              </p:par>
                            </p:childTnLst>
                          </p:cTn>
                        </p:par>
                      </p:childTnLst>
                    </p:cTn>
                  </p:par>
                  <p:par>
                    <p:cTn id="45" fill="hold">
                      <p:stCondLst>
                        <p:cond delay="indefinite"/>
                      </p:stCondLst>
                      <p:childTnLst>
                        <p:par>
                          <p:cTn id="46" fill="hold">
                            <p:stCondLst>
                              <p:cond delay="0"/>
                            </p:stCondLst>
                            <p:childTnLst>
                              <p:par>
                                <p:cTn id="47" presetID="6" presetClass="entr" presetSubtype="16" fill="hold" nodeType="clickEffect">
                                  <p:stCondLst>
                                    <p:cond delay="0"/>
                                  </p:stCondLst>
                                  <p:childTnLst>
                                    <p:set>
                                      <p:cBhvr>
                                        <p:cTn id="48" dur="1" fill="hold">
                                          <p:stCondLst>
                                            <p:cond delay="0"/>
                                          </p:stCondLst>
                                        </p:cTn>
                                        <p:tgtEl>
                                          <p:spTgt spid="110"/>
                                        </p:tgtEl>
                                        <p:attrNameLst>
                                          <p:attrName>style.visibility</p:attrName>
                                        </p:attrNameLst>
                                      </p:cBhvr>
                                      <p:to>
                                        <p:strVal val="visible"/>
                                      </p:to>
                                    </p:set>
                                    <p:animEffect transition="in" filter="circle(in)">
                                      <p:cBhvr>
                                        <p:cTn id="49" dur="2000"/>
                                        <p:tgtEl>
                                          <p:spTgt spid="11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114"/>
                                        </p:tgtEl>
                                        <p:attrNameLst>
                                          <p:attrName>style.visibility</p:attrName>
                                        </p:attrNameLst>
                                      </p:cBhvr>
                                      <p:to>
                                        <p:strVal val="visible"/>
                                      </p:to>
                                    </p:set>
                                    <p:animEffect transition="in" filter="wipe(down)">
                                      <p:cBhvr>
                                        <p:cTn id="54" dur="500"/>
                                        <p:tgtEl>
                                          <p:spTgt spid="114"/>
                                        </p:tgtEl>
                                      </p:cBhvr>
                                    </p:animEffect>
                                  </p:childTnLst>
                                </p:cTn>
                              </p:par>
                            </p:childTnLst>
                          </p:cTn>
                        </p:par>
                        <p:par>
                          <p:cTn id="55" fill="hold">
                            <p:stCondLst>
                              <p:cond delay="500"/>
                            </p:stCondLst>
                            <p:childTnLst>
                              <p:par>
                                <p:cTn id="56" presetID="6" presetClass="entr" presetSubtype="16" fill="hold" grpId="0" nodeType="afterEffect">
                                  <p:stCondLst>
                                    <p:cond delay="0"/>
                                  </p:stCondLst>
                                  <p:childTnLst>
                                    <p:set>
                                      <p:cBhvr>
                                        <p:cTn id="57" dur="1" fill="hold">
                                          <p:stCondLst>
                                            <p:cond delay="0"/>
                                          </p:stCondLst>
                                        </p:cTn>
                                        <p:tgtEl>
                                          <p:spTgt spid="115"/>
                                        </p:tgtEl>
                                        <p:attrNameLst>
                                          <p:attrName>style.visibility</p:attrName>
                                        </p:attrNameLst>
                                      </p:cBhvr>
                                      <p:to>
                                        <p:strVal val="visible"/>
                                      </p:to>
                                    </p:set>
                                    <p:animEffect transition="in" filter="circle(in)">
                                      <p:cBhvr>
                                        <p:cTn id="58" dur="2000"/>
                                        <p:tgtEl>
                                          <p:spTgt spid="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8" grpId="0" animBg="1"/>
      <p:bldP spid="69" grpId="0"/>
      <p:bldP spid="70" grpId="0"/>
      <p:bldP spid="94" grpId="0" animBg="1"/>
      <p:bldP spid="99" grpId="0"/>
      <p:bldP spid="114" grpId="0" animBg="1"/>
      <p:bldP spid="1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Straight Connector 55"/>
          <p:cNvCxnSpPr/>
          <p:nvPr/>
        </p:nvCxnSpPr>
        <p:spPr>
          <a:xfrm>
            <a:off x="6043612" y="29932"/>
            <a:ext cx="0" cy="6889750"/>
          </a:xfrm>
          <a:prstGeom prst="line">
            <a:avLst/>
          </a:prstGeom>
        </p:spPr>
        <p:style>
          <a:lnRef idx="1">
            <a:schemeClr val="dk1"/>
          </a:lnRef>
          <a:fillRef idx="0">
            <a:schemeClr val="dk1"/>
          </a:fillRef>
          <a:effectRef idx="0">
            <a:schemeClr val="dk1"/>
          </a:effectRef>
          <a:fontRef idx="minor">
            <a:schemeClr val="tx1"/>
          </a:fontRef>
        </p:style>
      </p:cxnSp>
      <p:grpSp>
        <p:nvGrpSpPr>
          <p:cNvPr id="2" name="Group 1"/>
          <p:cNvGrpSpPr/>
          <p:nvPr/>
        </p:nvGrpSpPr>
        <p:grpSpPr>
          <a:xfrm rot="16200000">
            <a:off x="1848719" y="723904"/>
            <a:ext cx="1162049" cy="2886074"/>
            <a:chOff x="1781177" y="2505079"/>
            <a:chExt cx="1524001" cy="4191000"/>
          </a:xfrm>
        </p:grpSpPr>
        <p:grpSp>
          <p:nvGrpSpPr>
            <p:cNvPr id="368644" name="Group 5"/>
            <p:cNvGrpSpPr>
              <a:grpSpLocks/>
            </p:cNvGrpSpPr>
            <p:nvPr/>
          </p:nvGrpSpPr>
          <p:grpSpPr bwMode="auto">
            <a:xfrm rot="-5400000">
              <a:off x="1757365" y="2605092"/>
              <a:ext cx="1647825" cy="1447800"/>
              <a:chOff x="3138" y="1872"/>
              <a:chExt cx="1038" cy="912"/>
            </a:xfrm>
          </p:grpSpPr>
          <p:sp>
            <p:nvSpPr>
              <p:cNvPr id="368645" name="Freeform 6"/>
              <p:cNvSpPr>
                <a:spLocks/>
              </p:cNvSpPr>
              <p:nvPr/>
            </p:nvSpPr>
            <p:spPr bwMode="auto">
              <a:xfrm rot="10800000">
                <a:off x="3138"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chemeClr val="hlink"/>
              </a:solidFill>
              <a:ln w="9525">
                <a:miter lim="800000"/>
                <a:headEnd/>
                <a:tailEnd/>
              </a:ln>
              <a:scene3d>
                <a:camera prst="legacyObliqueTopRight"/>
                <a:lightRig rig="legacyFlat3" dir="b"/>
              </a:scene3d>
              <a:sp3d extrusionH="887400" prstMaterial="legacyMatte">
                <a:bevelT w="13500" h="13500" prst="angle"/>
                <a:bevelB w="13500" h="13500" prst="angle"/>
                <a:extrusionClr>
                  <a:schemeClr val="hlink"/>
                </a:extrusionClr>
                <a:contourClr>
                  <a:schemeClr val="hlink"/>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46" name="Text Box 7"/>
              <p:cNvSpPr txBox="1">
                <a:spLocks noChangeArrowheads="1"/>
              </p:cNvSpPr>
              <p:nvPr/>
            </p:nvSpPr>
            <p:spPr bwMode="auto">
              <a:xfrm rot="10800000">
                <a:off x="3495" y="2206"/>
                <a:ext cx="57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S</a:t>
                </a:r>
              </a:p>
            </p:txBody>
          </p:sp>
        </p:grpSp>
        <p:grpSp>
          <p:nvGrpSpPr>
            <p:cNvPr id="368647" name="Group 8"/>
            <p:cNvGrpSpPr>
              <a:grpSpLocks/>
            </p:cNvGrpSpPr>
            <p:nvPr/>
          </p:nvGrpSpPr>
          <p:grpSpPr bwMode="auto">
            <a:xfrm rot="-5400000">
              <a:off x="1681164" y="5148267"/>
              <a:ext cx="1647825" cy="1447800"/>
              <a:chOff x="1440" y="1872"/>
              <a:chExt cx="1038" cy="912"/>
            </a:xfrm>
          </p:grpSpPr>
          <p:sp>
            <p:nvSpPr>
              <p:cNvPr id="368648" name="Freeform 9"/>
              <p:cNvSpPr>
                <a:spLocks/>
              </p:cNvSpPr>
              <p:nvPr/>
            </p:nvSpPr>
            <p:spPr bwMode="auto">
              <a:xfrm>
                <a:off x="1440"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rgbClr val="CC3300"/>
              </a:solidFill>
              <a:ln w="9525">
                <a:miter lim="800000"/>
                <a:headEnd/>
                <a:tailEnd/>
              </a:ln>
              <a:scene3d>
                <a:camera prst="legacyObliqueTopRight"/>
                <a:lightRig rig="legacyFlat3" dir="b"/>
              </a:scene3d>
              <a:sp3d extrusionH="887400" prstMaterial="legacyMatte">
                <a:bevelT w="13500" h="13500" prst="angle"/>
                <a:bevelB w="13500" h="13500" prst="angle"/>
                <a:extrusionClr>
                  <a:srgbClr val="CC3300"/>
                </a:extrusionClr>
                <a:contourClr>
                  <a:srgbClr val="CC3300"/>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49" name="Text Box 10"/>
              <p:cNvSpPr txBox="1">
                <a:spLocks noChangeArrowheads="1"/>
              </p:cNvSpPr>
              <p:nvPr/>
            </p:nvSpPr>
            <p:spPr bwMode="auto">
              <a:xfrm>
                <a:off x="1530" y="2143"/>
                <a:ext cx="52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N</a:t>
                </a:r>
              </a:p>
            </p:txBody>
          </p:sp>
        </p:grpSp>
        <p:grpSp>
          <p:nvGrpSpPr>
            <p:cNvPr id="368662" name="Group 23"/>
            <p:cNvGrpSpPr>
              <a:grpSpLocks/>
            </p:cNvGrpSpPr>
            <p:nvPr/>
          </p:nvGrpSpPr>
          <p:grpSpPr bwMode="auto">
            <a:xfrm>
              <a:off x="2373314" y="4513281"/>
              <a:ext cx="471488" cy="527050"/>
              <a:chOff x="805" y="2129"/>
              <a:chExt cx="297" cy="332"/>
            </a:xfrm>
          </p:grpSpPr>
          <p:sp>
            <p:nvSpPr>
              <p:cNvPr id="368663" name="Oval 24"/>
              <p:cNvSpPr>
                <a:spLocks noChangeArrowheads="1"/>
              </p:cNvSpPr>
              <p:nvPr/>
            </p:nvSpPr>
            <p:spPr bwMode="auto">
              <a:xfrm>
                <a:off x="805" y="2129"/>
                <a:ext cx="297" cy="332"/>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64" name="Oval 25"/>
              <p:cNvSpPr>
                <a:spLocks noChangeArrowheads="1"/>
              </p:cNvSpPr>
              <p:nvPr/>
            </p:nvSpPr>
            <p:spPr bwMode="auto">
              <a:xfrm>
                <a:off x="931" y="2283"/>
                <a:ext cx="48" cy="48"/>
              </a:xfrm>
              <a:prstGeom prst="ellipse">
                <a:avLst/>
              </a:prstGeom>
              <a:solidFill>
                <a:schemeClr val="tx2"/>
              </a:solidFill>
              <a:ln w="9525">
                <a:solidFill>
                  <a:schemeClr val="tx1"/>
                </a:solidFill>
                <a:round/>
                <a:headEnd/>
                <a:tailEnd/>
              </a:ln>
            </p:spPr>
            <p:txBody>
              <a:bodyPr wrap="none" anchor="ct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grpSp>
      </p:grpSp>
      <p:grpSp>
        <p:nvGrpSpPr>
          <p:cNvPr id="4" name="Group 3"/>
          <p:cNvGrpSpPr/>
          <p:nvPr/>
        </p:nvGrpSpPr>
        <p:grpSpPr>
          <a:xfrm rot="16200000">
            <a:off x="7534891" y="753094"/>
            <a:ext cx="1162049" cy="2827694"/>
            <a:chOff x="4752977" y="2428879"/>
            <a:chExt cx="1524000" cy="4238625"/>
          </a:xfrm>
        </p:grpSpPr>
        <p:grpSp>
          <p:nvGrpSpPr>
            <p:cNvPr id="368650" name="Group 11"/>
            <p:cNvGrpSpPr>
              <a:grpSpLocks/>
            </p:cNvGrpSpPr>
            <p:nvPr/>
          </p:nvGrpSpPr>
          <p:grpSpPr bwMode="auto">
            <a:xfrm rot="-5400000">
              <a:off x="4729164" y="2528892"/>
              <a:ext cx="1647825" cy="1447800"/>
              <a:chOff x="3138" y="1872"/>
              <a:chExt cx="1038" cy="912"/>
            </a:xfrm>
          </p:grpSpPr>
          <p:sp>
            <p:nvSpPr>
              <p:cNvPr id="368651" name="Freeform 12"/>
              <p:cNvSpPr>
                <a:spLocks/>
              </p:cNvSpPr>
              <p:nvPr/>
            </p:nvSpPr>
            <p:spPr bwMode="auto">
              <a:xfrm rot="10800000">
                <a:off x="3138"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chemeClr val="hlink"/>
              </a:solidFill>
              <a:ln w="9525">
                <a:miter lim="800000"/>
                <a:headEnd/>
                <a:tailEnd/>
              </a:ln>
              <a:scene3d>
                <a:camera prst="legacyObliqueTopRight"/>
                <a:lightRig rig="legacyFlat3" dir="b"/>
              </a:scene3d>
              <a:sp3d extrusionH="887400" prstMaterial="legacyMatte">
                <a:bevelT w="13500" h="13500" prst="angle"/>
                <a:bevelB w="13500" h="13500" prst="angle"/>
                <a:extrusionClr>
                  <a:schemeClr val="hlink"/>
                </a:extrusionClr>
                <a:contourClr>
                  <a:schemeClr val="hlink"/>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52" name="Text Box 13"/>
              <p:cNvSpPr txBox="1">
                <a:spLocks noChangeArrowheads="1"/>
              </p:cNvSpPr>
              <p:nvPr/>
            </p:nvSpPr>
            <p:spPr bwMode="auto">
              <a:xfrm rot="10956124">
                <a:off x="3465" y="2206"/>
                <a:ext cx="57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S</a:t>
                </a:r>
              </a:p>
            </p:txBody>
          </p:sp>
        </p:grpSp>
        <p:grpSp>
          <p:nvGrpSpPr>
            <p:cNvPr id="368653" name="Group 14"/>
            <p:cNvGrpSpPr>
              <a:grpSpLocks/>
            </p:cNvGrpSpPr>
            <p:nvPr/>
          </p:nvGrpSpPr>
          <p:grpSpPr bwMode="auto">
            <a:xfrm rot="-5400000">
              <a:off x="4652964" y="5119692"/>
              <a:ext cx="1647825" cy="1447800"/>
              <a:chOff x="1440" y="1872"/>
              <a:chExt cx="1038" cy="912"/>
            </a:xfrm>
          </p:grpSpPr>
          <p:sp>
            <p:nvSpPr>
              <p:cNvPr id="368654" name="Freeform 15"/>
              <p:cNvSpPr>
                <a:spLocks/>
              </p:cNvSpPr>
              <p:nvPr/>
            </p:nvSpPr>
            <p:spPr bwMode="auto">
              <a:xfrm>
                <a:off x="1440"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rgbClr val="CC3300"/>
              </a:solidFill>
              <a:ln w="9525">
                <a:miter lim="800000"/>
                <a:headEnd/>
                <a:tailEnd/>
              </a:ln>
              <a:scene3d>
                <a:camera prst="legacyObliqueTopRight"/>
                <a:lightRig rig="legacyFlat3" dir="b"/>
              </a:scene3d>
              <a:sp3d extrusionH="887400" prstMaterial="legacyMatte">
                <a:bevelT w="13500" h="13500" prst="angle"/>
                <a:bevelB w="13500" h="13500" prst="angle"/>
                <a:extrusionClr>
                  <a:srgbClr val="CC3300"/>
                </a:extrusionClr>
                <a:contourClr>
                  <a:srgbClr val="CC3300"/>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55" name="Text Box 16"/>
              <p:cNvSpPr txBox="1">
                <a:spLocks noChangeArrowheads="1"/>
              </p:cNvSpPr>
              <p:nvPr/>
            </p:nvSpPr>
            <p:spPr bwMode="auto">
              <a:xfrm>
                <a:off x="1567" y="2100"/>
                <a:ext cx="52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N</a:t>
                </a:r>
              </a:p>
            </p:txBody>
          </p:sp>
        </p:grpSp>
        <p:grpSp>
          <p:nvGrpSpPr>
            <p:cNvPr id="368665" name="Group 26"/>
            <p:cNvGrpSpPr>
              <a:grpSpLocks/>
            </p:cNvGrpSpPr>
            <p:nvPr/>
          </p:nvGrpSpPr>
          <p:grpSpPr bwMode="auto">
            <a:xfrm>
              <a:off x="5143501" y="4333879"/>
              <a:ext cx="533400" cy="711200"/>
              <a:chOff x="2550" y="2016"/>
              <a:chExt cx="336" cy="448"/>
            </a:xfrm>
          </p:grpSpPr>
          <p:sp>
            <p:nvSpPr>
              <p:cNvPr id="368666" name="Oval 27"/>
              <p:cNvSpPr>
                <a:spLocks noChangeArrowheads="1"/>
              </p:cNvSpPr>
              <p:nvPr/>
            </p:nvSpPr>
            <p:spPr bwMode="auto">
              <a:xfrm>
                <a:off x="2550" y="2016"/>
                <a:ext cx="336" cy="448"/>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grpSp>
            <p:nvGrpSpPr>
              <p:cNvPr id="368667" name="Group 28"/>
              <p:cNvGrpSpPr>
                <a:grpSpLocks/>
              </p:cNvGrpSpPr>
              <p:nvPr/>
            </p:nvGrpSpPr>
            <p:grpSpPr bwMode="auto">
              <a:xfrm>
                <a:off x="2652" y="2215"/>
                <a:ext cx="144" cy="144"/>
                <a:chOff x="1584" y="3943"/>
                <a:chExt cx="144" cy="144"/>
              </a:xfrm>
            </p:grpSpPr>
            <p:sp>
              <p:nvSpPr>
                <p:cNvPr id="368668" name="Line 29"/>
                <p:cNvSpPr>
                  <a:spLocks noChangeShapeType="1"/>
                </p:cNvSpPr>
                <p:nvPr/>
              </p:nvSpPr>
              <p:spPr bwMode="auto">
                <a:xfrm>
                  <a:off x="1656" y="3943"/>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368669" name="Line 30"/>
                <p:cNvSpPr>
                  <a:spLocks noChangeShapeType="1"/>
                </p:cNvSpPr>
                <p:nvPr/>
              </p:nvSpPr>
              <p:spPr bwMode="auto">
                <a:xfrm flipV="1">
                  <a:off x="1584" y="4006"/>
                  <a:ext cx="1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grpSp>
        </p:grpSp>
      </p:grpSp>
      <p:grpSp>
        <p:nvGrpSpPr>
          <p:cNvPr id="3" name="Group 2"/>
          <p:cNvGrpSpPr/>
          <p:nvPr/>
        </p:nvGrpSpPr>
        <p:grpSpPr>
          <a:xfrm rot="16200000">
            <a:off x="1462090" y="3691574"/>
            <a:ext cx="1933571" cy="2971800"/>
            <a:chOff x="7302126" y="2428879"/>
            <a:chExt cx="2133600" cy="4191000"/>
          </a:xfrm>
        </p:grpSpPr>
        <p:grpSp>
          <p:nvGrpSpPr>
            <p:cNvPr id="368656" name="Group 17"/>
            <p:cNvGrpSpPr>
              <a:grpSpLocks/>
            </p:cNvGrpSpPr>
            <p:nvPr/>
          </p:nvGrpSpPr>
          <p:grpSpPr bwMode="auto">
            <a:xfrm rot="-5400000">
              <a:off x="7777164" y="2528892"/>
              <a:ext cx="1647825" cy="1447800"/>
              <a:chOff x="3138" y="1872"/>
              <a:chExt cx="1038" cy="912"/>
            </a:xfrm>
          </p:grpSpPr>
          <p:sp>
            <p:nvSpPr>
              <p:cNvPr id="368657" name="Freeform 18"/>
              <p:cNvSpPr>
                <a:spLocks/>
              </p:cNvSpPr>
              <p:nvPr/>
            </p:nvSpPr>
            <p:spPr bwMode="auto">
              <a:xfrm rot="10800000">
                <a:off x="3138"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chemeClr val="hlink"/>
              </a:solidFill>
              <a:ln w="9525">
                <a:miter lim="800000"/>
                <a:headEnd/>
                <a:tailEnd/>
              </a:ln>
              <a:scene3d>
                <a:camera prst="legacyObliqueTopRight"/>
                <a:lightRig rig="legacyFlat3" dir="b"/>
              </a:scene3d>
              <a:sp3d extrusionH="887400" prstMaterial="legacyMatte">
                <a:bevelT w="13500" h="13500" prst="angle"/>
                <a:bevelB w="13500" h="13500" prst="angle"/>
                <a:extrusionClr>
                  <a:schemeClr val="hlink"/>
                </a:extrusionClr>
                <a:contourClr>
                  <a:schemeClr val="hlink"/>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58" name="Text Box 19"/>
              <p:cNvSpPr txBox="1">
                <a:spLocks noChangeArrowheads="1"/>
              </p:cNvSpPr>
              <p:nvPr/>
            </p:nvSpPr>
            <p:spPr bwMode="auto">
              <a:xfrm rot="10800000">
                <a:off x="3358" y="2199"/>
                <a:ext cx="57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S</a:t>
                </a:r>
              </a:p>
            </p:txBody>
          </p:sp>
        </p:grpSp>
        <p:grpSp>
          <p:nvGrpSpPr>
            <p:cNvPr id="368659" name="Group 20"/>
            <p:cNvGrpSpPr>
              <a:grpSpLocks/>
            </p:cNvGrpSpPr>
            <p:nvPr/>
          </p:nvGrpSpPr>
          <p:grpSpPr bwMode="auto">
            <a:xfrm rot="-5400000">
              <a:off x="7700964" y="5072067"/>
              <a:ext cx="1647825" cy="1447800"/>
              <a:chOff x="1440" y="1872"/>
              <a:chExt cx="1038" cy="912"/>
            </a:xfrm>
          </p:grpSpPr>
          <p:sp>
            <p:nvSpPr>
              <p:cNvPr id="368660" name="Freeform 21"/>
              <p:cNvSpPr>
                <a:spLocks/>
              </p:cNvSpPr>
              <p:nvPr/>
            </p:nvSpPr>
            <p:spPr bwMode="auto">
              <a:xfrm>
                <a:off x="1440"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rgbClr val="CC3300"/>
              </a:solidFill>
              <a:ln w="9525">
                <a:miter lim="800000"/>
                <a:headEnd/>
                <a:tailEnd/>
              </a:ln>
              <a:scene3d>
                <a:camera prst="legacyObliqueTopRight"/>
                <a:lightRig rig="legacyFlat3" dir="b"/>
              </a:scene3d>
              <a:sp3d extrusionH="887400" prstMaterial="legacyMatte">
                <a:bevelT w="13500" h="13500" prst="angle"/>
                <a:bevelB w="13500" h="13500" prst="angle"/>
                <a:extrusionClr>
                  <a:srgbClr val="CC3300"/>
                </a:extrusionClr>
                <a:contourClr>
                  <a:srgbClr val="CC3300"/>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61" name="Text Box 22"/>
              <p:cNvSpPr txBox="1">
                <a:spLocks noChangeArrowheads="1"/>
              </p:cNvSpPr>
              <p:nvPr/>
            </p:nvSpPr>
            <p:spPr bwMode="auto">
              <a:xfrm>
                <a:off x="1584" y="2160"/>
                <a:ext cx="52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a:solidFill>
                      <a:schemeClr val="bg1"/>
                    </a:solidFill>
                    <a:latin typeface="Arial" panose="020B0604020202020204" pitchFamily="34" charset="0"/>
                  </a:rPr>
                  <a:t>N</a:t>
                </a:r>
              </a:p>
            </p:txBody>
          </p:sp>
        </p:grpSp>
        <p:sp>
          <p:nvSpPr>
            <p:cNvPr id="368677" name="Line 43"/>
            <p:cNvSpPr>
              <a:spLocks noChangeShapeType="1"/>
            </p:cNvSpPr>
            <p:nvPr/>
          </p:nvSpPr>
          <p:spPr bwMode="auto">
            <a:xfrm>
              <a:off x="7302126" y="4333880"/>
              <a:ext cx="2133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368678" name="Line 44"/>
            <p:cNvSpPr>
              <a:spLocks noChangeShapeType="1"/>
            </p:cNvSpPr>
            <p:nvPr/>
          </p:nvSpPr>
          <p:spPr bwMode="auto">
            <a:xfrm>
              <a:off x="8334376" y="4333879"/>
              <a:ext cx="762000" cy="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368692" name="Text Box 56"/>
            <p:cNvSpPr txBox="1">
              <a:spLocks noChangeArrowheads="1"/>
            </p:cNvSpPr>
            <p:nvPr/>
          </p:nvSpPr>
          <p:spPr bwMode="auto">
            <a:xfrm rot="16200000">
              <a:off x="8632223" y="3762440"/>
              <a:ext cx="681708" cy="357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b="1" dirty="0">
                  <a:latin typeface="Times New Roman" panose="02020603050405020304" pitchFamily="18" charset="0"/>
                </a:rPr>
                <a:t>I</a:t>
              </a:r>
            </a:p>
          </p:txBody>
        </p:sp>
      </p:grpSp>
      <p:sp>
        <p:nvSpPr>
          <p:cNvPr id="55" name="Text Box 35"/>
          <p:cNvSpPr txBox="1">
            <a:spLocks noChangeArrowheads="1"/>
          </p:cNvSpPr>
          <p:nvPr/>
        </p:nvSpPr>
        <p:spPr bwMode="auto">
          <a:xfrm>
            <a:off x="2219849" y="29564"/>
            <a:ext cx="7945438" cy="461665"/>
          </a:xfrm>
          <a:prstGeom prst="rect">
            <a:avLst/>
          </a:prstGeom>
          <a:solidFill>
            <a:schemeClr val="accent1">
              <a:lumMod val="60000"/>
              <a:lumOff val="40000"/>
            </a:schemeClr>
          </a:solidFill>
          <a:ln>
            <a:solidFill>
              <a:srgbClr val="FF0000"/>
            </a:solidFill>
          </a:ln>
          <a:extLst/>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b="1" i="1" dirty="0" smtClean="0">
                <a:latin typeface="Arial" panose="020B0604020202020204" pitchFamily="34" charset="0"/>
              </a:rPr>
              <a:t>1b. Xác </a:t>
            </a:r>
            <a:r>
              <a:rPr lang="en-US" altLang="vi-VN" sz="2400" b="1" i="1" dirty="0">
                <a:latin typeface="Arial" panose="020B0604020202020204" pitchFamily="34" charset="0"/>
              </a:rPr>
              <a:t>định </a:t>
            </a:r>
            <a:r>
              <a:rPr lang="en-US" altLang="vi-VN" sz="2400" b="1" i="1" dirty="0" smtClean="0">
                <a:latin typeface="Arial" panose="020B0604020202020204" pitchFamily="34" charset="0"/>
              </a:rPr>
              <a:t>chiều lực </a:t>
            </a:r>
            <a:r>
              <a:rPr lang="en-US" altLang="vi-VN" sz="2400" b="1" i="1" dirty="0">
                <a:latin typeface="Arial" panose="020B0604020202020204" pitchFamily="34" charset="0"/>
              </a:rPr>
              <a:t>điện </a:t>
            </a:r>
            <a:r>
              <a:rPr lang="en-US" altLang="vi-VN" sz="2400" b="1" i="1" dirty="0" smtClean="0">
                <a:latin typeface="Arial" panose="020B0604020202020204" pitchFamily="34" charset="0"/>
              </a:rPr>
              <a:t>từ trong các hình sau đây</a:t>
            </a:r>
            <a:endParaRPr lang="en-US" altLang="vi-VN" sz="2400" b="1" i="1" dirty="0">
              <a:latin typeface="Arial" panose="020B0604020202020204" pitchFamily="34" charset="0"/>
            </a:endParaRPr>
          </a:p>
        </p:txBody>
      </p:sp>
      <p:grpSp>
        <p:nvGrpSpPr>
          <p:cNvPr id="59" name="Group 58"/>
          <p:cNvGrpSpPr/>
          <p:nvPr/>
        </p:nvGrpSpPr>
        <p:grpSpPr>
          <a:xfrm rot="10800000">
            <a:off x="1764488" y="1720185"/>
            <a:ext cx="1343025" cy="708249"/>
            <a:chOff x="2213319" y="5382989"/>
            <a:chExt cx="1343025" cy="708249"/>
          </a:xfrm>
        </p:grpSpPr>
        <p:sp>
          <p:nvSpPr>
            <p:cNvPr id="60" name="Line 29"/>
            <p:cNvSpPr>
              <a:spLocks noChangeShapeType="1"/>
            </p:cNvSpPr>
            <p:nvPr/>
          </p:nvSpPr>
          <p:spPr bwMode="auto">
            <a:xfrm>
              <a:off x="2248246" y="5700713"/>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1" name="Line 30"/>
            <p:cNvSpPr>
              <a:spLocks noChangeShapeType="1"/>
            </p:cNvSpPr>
            <p:nvPr/>
          </p:nvSpPr>
          <p:spPr bwMode="auto">
            <a:xfrm>
              <a:off x="2260944" y="5382989"/>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2" name="Line 30"/>
            <p:cNvSpPr>
              <a:spLocks noChangeShapeType="1"/>
            </p:cNvSpPr>
            <p:nvPr/>
          </p:nvSpPr>
          <p:spPr bwMode="auto">
            <a:xfrm>
              <a:off x="2213319" y="6091238"/>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63" name="Line 14"/>
          <p:cNvSpPr>
            <a:spLocks noChangeShapeType="1"/>
          </p:cNvSpPr>
          <p:nvPr/>
        </p:nvSpPr>
        <p:spPr bwMode="auto">
          <a:xfrm>
            <a:off x="2551099" y="2174353"/>
            <a:ext cx="24427" cy="805720"/>
          </a:xfrm>
          <a:prstGeom prst="line">
            <a:avLst/>
          </a:prstGeom>
          <a:noFill/>
          <a:ln w="5715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grpSp>
        <p:nvGrpSpPr>
          <p:cNvPr id="64" name="Group 63"/>
          <p:cNvGrpSpPr/>
          <p:nvPr/>
        </p:nvGrpSpPr>
        <p:grpSpPr>
          <a:xfrm rot="10800000">
            <a:off x="7512182" y="1797965"/>
            <a:ext cx="1343025" cy="708249"/>
            <a:chOff x="2213319" y="5382989"/>
            <a:chExt cx="1343025" cy="708249"/>
          </a:xfrm>
        </p:grpSpPr>
        <p:sp>
          <p:nvSpPr>
            <p:cNvPr id="65" name="Line 29"/>
            <p:cNvSpPr>
              <a:spLocks noChangeShapeType="1"/>
            </p:cNvSpPr>
            <p:nvPr/>
          </p:nvSpPr>
          <p:spPr bwMode="auto">
            <a:xfrm>
              <a:off x="2248246" y="5700713"/>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6" name="Line 30"/>
            <p:cNvSpPr>
              <a:spLocks noChangeShapeType="1"/>
            </p:cNvSpPr>
            <p:nvPr/>
          </p:nvSpPr>
          <p:spPr bwMode="auto">
            <a:xfrm>
              <a:off x="2260944" y="5382989"/>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7" name="Line 30"/>
            <p:cNvSpPr>
              <a:spLocks noChangeShapeType="1"/>
            </p:cNvSpPr>
            <p:nvPr/>
          </p:nvSpPr>
          <p:spPr bwMode="auto">
            <a:xfrm>
              <a:off x="2213319" y="6091238"/>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68" name="Line 31"/>
          <p:cNvSpPr>
            <a:spLocks noChangeShapeType="1"/>
          </p:cNvSpPr>
          <p:nvPr/>
        </p:nvSpPr>
        <p:spPr bwMode="auto">
          <a:xfrm flipH="1" flipV="1">
            <a:off x="8214444" y="1404354"/>
            <a:ext cx="40207" cy="706421"/>
          </a:xfrm>
          <a:prstGeom prst="line">
            <a:avLst/>
          </a:prstGeom>
          <a:noFill/>
          <a:ln w="5715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mc:AlternateContent xmlns:mc="http://schemas.openxmlformats.org/markup-compatibility/2006" xmlns:a14="http://schemas.microsoft.com/office/drawing/2010/main">
        <mc:Choice Requires="a14">
          <p:sp>
            <p:nvSpPr>
              <p:cNvPr id="69" name="TextBox 68"/>
              <p:cNvSpPr txBox="1"/>
              <p:nvPr/>
            </p:nvSpPr>
            <p:spPr>
              <a:xfrm>
                <a:off x="2512522" y="2789841"/>
                <a:ext cx="609600" cy="5064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vi-VN" sz="2400" b="1" i="1" smtClean="0">
                              <a:solidFill>
                                <a:srgbClr val="FF0000"/>
                              </a:solidFill>
                              <a:latin typeface="Cambria Math" panose="02040503050406030204" pitchFamily="18" charset="0"/>
                            </a:rPr>
                          </m:ctrlPr>
                        </m:accPr>
                        <m:e>
                          <m:r>
                            <a:rPr lang="en-US" sz="2400" b="1" i="1" smtClean="0">
                              <a:solidFill>
                                <a:srgbClr val="FF0000"/>
                              </a:solidFill>
                              <a:latin typeface="Cambria Math" panose="02040503050406030204" pitchFamily="18" charset="0"/>
                            </a:rPr>
                            <m:t>𝑭</m:t>
                          </m:r>
                        </m:e>
                      </m:acc>
                    </m:oMath>
                  </m:oMathPara>
                </a14:m>
                <a:endParaRPr lang="vi-VN" sz="2400" b="1" dirty="0">
                  <a:solidFill>
                    <a:srgbClr val="FF0000"/>
                  </a:solidFill>
                </a:endParaRPr>
              </a:p>
            </p:txBody>
          </p:sp>
        </mc:Choice>
        <mc:Fallback xmlns="">
          <p:sp>
            <p:nvSpPr>
              <p:cNvPr id="69" name="TextBox 68"/>
              <p:cNvSpPr txBox="1">
                <a:spLocks noRot="1" noChangeAspect="1" noMove="1" noResize="1" noEditPoints="1" noAdjustHandles="1" noChangeArrowheads="1" noChangeShapeType="1" noTextEdit="1"/>
              </p:cNvSpPr>
              <p:nvPr/>
            </p:nvSpPr>
            <p:spPr>
              <a:xfrm>
                <a:off x="2512522" y="2789841"/>
                <a:ext cx="609600" cy="506421"/>
              </a:xfrm>
              <a:prstGeom prst="rect">
                <a:avLst/>
              </a:prstGeom>
              <a:blipFill>
                <a:blip r:embed="rId2"/>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70" name="TextBox 69"/>
              <p:cNvSpPr txBox="1"/>
              <p:nvPr/>
            </p:nvSpPr>
            <p:spPr>
              <a:xfrm>
                <a:off x="7960443" y="2756048"/>
                <a:ext cx="609600" cy="5064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vi-VN" sz="2400" b="1" i="1" smtClean="0">
                              <a:solidFill>
                                <a:srgbClr val="FF0000"/>
                              </a:solidFill>
                              <a:latin typeface="Cambria Math" panose="02040503050406030204" pitchFamily="18" charset="0"/>
                            </a:rPr>
                          </m:ctrlPr>
                        </m:accPr>
                        <m:e>
                          <m:r>
                            <a:rPr lang="en-US" sz="2400" b="1" i="1" smtClean="0">
                              <a:solidFill>
                                <a:srgbClr val="FF0000"/>
                              </a:solidFill>
                              <a:latin typeface="Cambria Math" panose="02040503050406030204" pitchFamily="18" charset="0"/>
                            </a:rPr>
                            <m:t>𝑭</m:t>
                          </m:r>
                        </m:e>
                      </m:acc>
                    </m:oMath>
                  </m:oMathPara>
                </a14:m>
                <a:endParaRPr lang="vi-VN" sz="2400" b="1" dirty="0">
                  <a:solidFill>
                    <a:srgbClr val="FF0000"/>
                  </a:solidFill>
                </a:endParaRPr>
              </a:p>
            </p:txBody>
          </p:sp>
        </mc:Choice>
        <mc:Fallback xmlns="">
          <p:sp>
            <p:nvSpPr>
              <p:cNvPr id="70" name="TextBox 69"/>
              <p:cNvSpPr txBox="1">
                <a:spLocks noRot="1" noChangeAspect="1" noMove="1" noResize="1" noEditPoints="1" noAdjustHandles="1" noChangeArrowheads="1" noChangeShapeType="1" noTextEdit="1"/>
              </p:cNvSpPr>
              <p:nvPr/>
            </p:nvSpPr>
            <p:spPr>
              <a:xfrm>
                <a:off x="7960443" y="2756048"/>
                <a:ext cx="609600" cy="506421"/>
              </a:xfrm>
              <a:prstGeom prst="rect">
                <a:avLst/>
              </a:prstGeom>
              <a:blipFill>
                <a:blip r:embed="rId3"/>
                <a:stretch>
                  <a:fillRect/>
                </a:stretch>
              </a:blipFill>
            </p:spPr>
            <p:txBody>
              <a:bodyPr/>
              <a:lstStyle/>
              <a:p>
                <a:r>
                  <a:rPr lang="vi-VN">
                    <a:noFill/>
                  </a:rPr>
                  <a:t> </a:t>
                </a:r>
              </a:p>
            </p:txBody>
          </p:sp>
        </mc:Fallback>
      </mc:AlternateContent>
      <p:cxnSp>
        <p:nvCxnSpPr>
          <p:cNvPr id="6" name="Straight Connector 5"/>
          <p:cNvCxnSpPr/>
          <p:nvPr/>
        </p:nvCxnSpPr>
        <p:spPr>
          <a:xfrm>
            <a:off x="0" y="3432314"/>
            <a:ext cx="12192000" cy="0"/>
          </a:xfrm>
          <a:prstGeom prst="line">
            <a:avLst/>
          </a:prstGeom>
        </p:spPr>
        <p:style>
          <a:lnRef idx="1">
            <a:schemeClr val="dk1"/>
          </a:lnRef>
          <a:fillRef idx="0">
            <a:schemeClr val="dk1"/>
          </a:fillRef>
          <a:effectRef idx="0">
            <a:schemeClr val="dk1"/>
          </a:effectRef>
          <a:fontRef idx="minor">
            <a:schemeClr val="tx1"/>
          </a:fontRef>
        </p:style>
      </p:cxnSp>
      <p:sp>
        <p:nvSpPr>
          <p:cNvPr id="94" name="Line 31"/>
          <p:cNvSpPr>
            <a:spLocks noChangeShapeType="1"/>
          </p:cNvSpPr>
          <p:nvPr/>
        </p:nvSpPr>
        <p:spPr bwMode="auto">
          <a:xfrm flipH="1">
            <a:off x="1937040" y="5026367"/>
            <a:ext cx="345345" cy="556244"/>
          </a:xfrm>
          <a:prstGeom prst="line">
            <a:avLst/>
          </a:prstGeom>
          <a:noFill/>
          <a:ln w="5715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grpSp>
        <p:nvGrpSpPr>
          <p:cNvPr id="95" name="Group 94"/>
          <p:cNvGrpSpPr/>
          <p:nvPr/>
        </p:nvGrpSpPr>
        <p:grpSpPr>
          <a:xfrm rot="10800000">
            <a:off x="1810099" y="4626851"/>
            <a:ext cx="1343025" cy="708249"/>
            <a:chOff x="2213319" y="5382989"/>
            <a:chExt cx="1343025" cy="708249"/>
          </a:xfrm>
        </p:grpSpPr>
        <p:sp>
          <p:nvSpPr>
            <p:cNvPr id="96" name="Line 29"/>
            <p:cNvSpPr>
              <a:spLocks noChangeShapeType="1"/>
            </p:cNvSpPr>
            <p:nvPr/>
          </p:nvSpPr>
          <p:spPr bwMode="auto">
            <a:xfrm>
              <a:off x="2248246" y="5700713"/>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7" name="Line 30"/>
            <p:cNvSpPr>
              <a:spLocks noChangeShapeType="1"/>
            </p:cNvSpPr>
            <p:nvPr/>
          </p:nvSpPr>
          <p:spPr bwMode="auto">
            <a:xfrm>
              <a:off x="2260944" y="5382989"/>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8" name="Line 30"/>
            <p:cNvSpPr>
              <a:spLocks noChangeShapeType="1"/>
            </p:cNvSpPr>
            <p:nvPr/>
          </p:nvSpPr>
          <p:spPr bwMode="auto">
            <a:xfrm>
              <a:off x="2213319" y="6091238"/>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mc:AlternateContent xmlns:mc="http://schemas.openxmlformats.org/markup-compatibility/2006" xmlns:a14="http://schemas.microsoft.com/office/drawing/2010/main">
        <mc:Choice Requires="a14">
          <p:sp>
            <p:nvSpPr>
              <p:cNvPr id="99" name="TextBox 98"/>
              <p:cNvSpPr txBox="1"/>
              <p:nvPr/>
            </p:nvSpPr>
            <p:spPr>
              <a:xfrm>
                <a:off x="1707834" y="5539658"/>
                <a:ext cx="609600" cy="5064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vi-VN" sz="2400" b="1" i="1" smtClean="0">
                              <a:solidFill>
                                <a:srgbClr val="FF0000"/>
                              </a:solidFill>
                              <a:latin typeface="Cambria Math" panose="02040503050406030204" pitchFamily="18" charset="0"/>
                            </a:rPr>
                          </m:ctrlPr>
                        </m:accPr>
                        <m:e>
                          <m:r>
                            <a:rPr lang="en-US" sz="2400" b="1" i="1" smtClean="0">
                              <a:solidFill>
                                <a:srgbClr val="FF0000"/>
                              </a:solidFill>
                              <a:latin typeface="Cambria Math" panose="02040503050406030204" pitchFamily="18" charset="0"/>
                            </a:rPr>
                            <m:t>𝑭</m:t>
                          </m:r>
                        </m:e>
                      </m:acc>
                    </m:oMath>
                  </m:oMathPara>
                </a14:m>
                <a:endParaRPr lang="vi-VN" sz="2400" b="1" dirty="0">
                  <a:solidFill>
                    <a:srgbClr val="FF0000"/>
                  </a:solidFill>
                </a:endParaRPr>
              </a:p>
            </p:txBody>
          </p:sp>
        </mc:Choice>
        <mc:Fallback xmlns="">
          <p:sp>
            <p:nvSpPr>
              <p:cNvPr id="99" name="TextBox 98"/>
              <p:cNvSpPr txBox="1">
                <a:spLocks noRot="1" noChangeAspect="1" noMove="1" noResize="1" noEditPoints="1" noAdjustHandles="1" noChangeArrowheads="1" noChangeShapeType="1" noTextEdit="1"/>
              </p:cNvSpPr>
              <p:nvPr/>
            </p:nvSpPr>
            <p:spPr>
              <a:xfrm>
                <a:off x="1707834" y="5539658"/>
                <a:ext cx="609600" cy="506421"/>
              </a:xfrm>
              <a:prstGeom prst="rect">
                <a:avLst/>
              </a:prstGeom>
              <a:blipFill>
                <a:blip r:embed="rId4"/>
                <a:stretch>
                  <a:fillRect/>
                </a:stretch>
              </a:blipFill>
            </p:spPr>
            <p:txBody>
              <a:bodyPr/>
              <a:lstStyle/>
              <a:p>
                <a:r>
                  <a:rPr lang="vi-VN">
                    <a:noFill/>
                  </a:rPr>
                  <a:t> </a:t>
                </a:r>
              </a:p>
            </p:txBody>
          </p:sp>
        </mc:Fallback>
      </mc:AlternateContent>
      <p:grpSp>
        <p:nvGrpSpPr>
          <p:cNvPr id="100" name="Group 99"/>
          <p:cNvGrpSpPr/>
          <p:nvPr/>
        </p:nvGrpSpPr>
        <p:grpSpPr>
          <a:xfrm rot="16200000">
            <a:off x="7317322" y="3560659"/>
            <a:ext cx="1933571" cy="2971800"/>
            <a:chOff x="7458078" y="2428879"/>
            <a:chExt cx="2133600" cy="4191000"/>
          </a:xfrm>
        </p:grpSpPr>
        <p:grpSp>
          <p:nvGrpSpPr>
            <p:cNvPr id="101" name="Group 17"/>
            <p:cNvGrpSpPr>
              <a:grpSpLocks/>
            </p:cNvGrpSpPr>
            <p:nvPr/>
          </p:nvGrpSpPr>
          <p:grpSpPr bwMode="auto">
            <a:xfrm rot="-5400000">
              <a:off x="7777164" y="2528892"/>
              <a:ext cx="1647825" cy="1447800"/>
              <a:chOff x="3138" y="1872"/>
              <a:chExt cx="1038" cy="912"/>
            </a:xfrm>
          </p:grpSpPr>
          <p:sp>
            <p:nvSpPr>
              <p:cNvPr id="108" name="Freeform 18"/>
              <p:cNvSpPr>
                <a:spLocks/>
              </p:cNvSpPr>
              <p:nvPr/>
            </p:nvSpPr>
            <p:spPr bwMode="auto">
              <a:xfrm rot="10800000">
                <a:off x="3138"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chemeClr val="hlink"/>
              </a:solidFill>
              <a:ln w="9525">
                <a:miter lim="800000"/>
                <a:headEnd/>
                <a:tailEnd/>
              </a:ln>
              <a:scene3d>
                <a:camera prst="legacyObliqueTopRight"/>
                <a:lightRig rig="legacyFlat3" dir="b"/>
              </a:scene3d>
              <a:sp3d extrusionH="887400" prstMaterial="legacyMatte">
                <a:bevelT w="13500" h="13500" prst="angle"/>
                <a:bevelB w="13500" h="13500" prst="angle"/>
                <a:extrusionClr>
                  <a:schemeClr val="hlink"/>
                </a:extrusionClr>
                <a:contourClr>
                  <a:schemeClr val="hlink"/>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109" name="Text Box 19"/>
              <p:cNvSpPr txBox="1">
                <a:spLocks noChangeArrowheads="1"/>
              </p:cNvSpPr>
              <p:nvPr/>
            </p:nvSpPr>
            <p:spPr bwMode="auto">
              <a:xfrm rot="10800000">
                <a:off x="3485" y="2182"/>
                <a:ext cx="57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S</a:t>
                </a:r>
              </a:p>
            </p:txBody>
          </p:sp>
        </p:grpSp>
        <p:grpSp>
          <p:nvGrpSpPr>
            <p:cNvPr id="102" name="Group 20"/>
            <p:cNvGrpSpPr>
              <a:grpSpLocks/>
            </p:cNvGrpSpPr>
            <p:nvPr/>
          </p:nvGrpSpPr>
          <p:grpSpPr bwMode="auto">
            <a:xfrm rot="-5400000">
              <a:off x="7700964" y="5072067"/>
              <a:ext cx="1647825" cy="1447800"/>
              <a:chOff x="1440" y="1872"/>
              <a:chExt cx="1038" cy="912"/>
            </a:xfrm>
          </p:grpSpPr>
          <p:sp>
            <p:nvSpPr>
              <p:cNvPr id="106" name="Freeform 21"/>
              <p:cNvSpPr>
                <a:spLocks/>
              </p:cNvSpPr>
              <p:nvPr/>
            </p:nvSpPr>
            <p:spPr bwMode="auto">
              <a:xfrm>
                <a:off x="1440"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rgbClr val="CC3300"/>
              </a:solidFill>
              <a:ln w="9525">
                <a:miter lim="800000"/>
                <a:headEnd/>
                <a:tailEnd/>
              </a:ln>
              <a:scene3d>
                <a:camera prst="legacyObliqueTopRight"/>
                <a:lightRig rig="legacyFlat3" dir="b"/>
              </a:scene3d>
              <a:sp3d extrusionH="887400" prstMaterial="legacyMatte">
                <a:bevelT w="13500" h="13500" prst="angle"/>
                <a:bevelB w="13500" h="13500" prst="angle"/>
                <a:extrusionClr>
                  <a:srgbClr val="CC3300"/>
                </a:extrusionClr>
                <a:contourClr>
                  <a:srgbClr val="CC3300"/>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107" name="Text Box 22"/>
              <p:cNvSpPr txBox="1">
                <a:spLocks noChangeArrowheads="1"/>
              </p:cNvSpPr>
              <p:nvPr/>
            </p:nvSpPr>
            <p:spPr bwMode="auto">
              <a:xfrm>
                <a:off x="1584" y="2160"/>
                <a:ext cx="52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a:solidFill>
                      <a:schemeClr val="bg1"/>
                    </a:solidFill>
                    <a:latin typeface="Arial" panose="020B0604020202020204" pitchFamily="34" charset="0"/>
                  </a:rPr>
                  <a:t>N</a:t>
                </a:r>
              </a:p>
            </p:txBody>
          </p:sp>
        </p:grpSp>
        <p:sp>
          <p:nvSpPr>
            <p:cNvPr id="103" name="Line 43"/>
            <p:cNvSpPr>
              <a:spLocks noChangeShapeType="1"/>
            </p:cNvSpPr>
            <p:nvPr/>
          </p:nvSpPr>
          <p:spPr bwMode="auto">
            <a:xfrm>
              <a:off x="7458078" y="4693790"/>
              <a:ext cx="2133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04" name="Line 44"/>
            <p:cNvSpPr>
              <a:spLocks noChangeShapeType="1"/>
            </p:cNvSpPr>
            <p:nvPr/>
          </p:nvSpPr>
          <p:spPr bwMode="auto">
            <a:xfrm flipH="1" flipV="1">
              <a:off x="7865706" y="4695635"/>
              <a:ext cx="597233" cy="3"/>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105" name="Text Box 56"/>
            <p:cNvSpPr txBox="1">
              <a:spLocks noChangeArrowheads="1"/>
            </p:cNvSpPr>
            <p:nvPr/>
          </p:nvSpPr>
          <p:spPr bwMode="auto">
            <a:xfrm rot="16200000">
              <a:off x="7402079" y="4588244"/>
              <a:ext cx="681708" cy="357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b="1" dirty="0">
                  <a:latin typeface="Times New Roman" panose="02020603050405020304" pitchFamily="18" charset="0"/>
                </a:rPr>
                <a:t>I</a:t>
              </a:r>
            </a:p>
          </p:txBody>
        </p:sp>
      </p:grpSp>
      <p:grpSp>
        <p:nvGrpSpPr>
          <p:cNvPr id="110" name="Group 109"/>
          <p:cNvGrpSpPr/>
          <p:nvPr/>
        </p:nvGrpSpPr>
        <p:grpSpPr>
          <a:xfrm rot="10800000">
            <a:off x="7732722" y="4547164"/>
            <a:ext cx="1343025" cy="900136"/>
            <a:chOff x="2213319" y="5382989"/>
            <a:chExt cx="1343025" cy="708249"/>
          </a:xfrm>
        </p:grpSpPr>
        <p:sp>
          <p:nvSpPr>
            <p:cNvPr id="111" name="Line 29"/>
            <p:cNvSpPr>
              <a:spLocks noChangeShapeType="1"/>
            </p:cNvSpPr>
            <p:nvPr/>
          </p:nvSpPr>
          <p:spPr bwMode="auto">
            <a:xfrm>
              <a:off x="2248246" y="5700713"/>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12" name="Line 30"/>
            <p:cNvSpPr>
              <a:spLocks noChangeShapeType="1"/>
            </p:cNvSpPr>
            <p:nvPr/>
          </p:nvSpPr>
          <p:spPr bwMode="auto">
            <a:xfrm>
              <a:off x="2260944" y="5382989"/>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13" name="Line 30"/>
            <p:cNvSpPr>
              <a:spLocks noChangeShapeType="1"/>
            </p:cNvSpPr>
            <p:nvPr/>
          </p:nvSpPr>
          <p:spPr bwMode="auto">
            <a:xfrm>
              <a:off x="2213319" y="6091238"/>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114" name="Line 31"/>
          <p:cNvSpPr>
            <a:spLocks noChangeShapeType="1"/>
          </p:cNvSpPr>
          <p:nvPr/>
        </p:nvSpPr>
        <p:spPr bwMode="auto">
          <a:xfrm flipV="1">
            <a:off x="8418869" y="4631150"/>
            <a:ext cx="387651" cy="453412"/>
          </a:xfrm>
          <a:prstGeom prst="line">
            <a:avLst/>
          </a:prstGeom>
          <a:noFill/>
          <a:ln w="5715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mc:AlternateContent xmlns:mc="http://schemas.openxmlformats.org/markup-compatibility/2006" xmlns:a14="http://schemas.microsoft.com/office/drawing/2010/main">
        <mc:Choice Requires="a14">
          <p:sp>
            <p:nvSpPr>
              <p:cNvPr id="115" name="TextBox 114"/>
              <p:cNvSpPr txBox="1"/>
              <p:nvPr/>
            </p:nvSpPr>
            <p:spPr>
              <a:xfrm>
                <a:off x="8296750" y="4267490"/>
                <a:ext cx="609600" cy="5064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vi-VN" sz="2400" b="1" i="1" smtClean="0">
                              <a:solidFill>
                                <a:srgbClr val="FF0000"/>
                              </a:solidFill>
                              <a:latin typeface="Cambria Math" panose="02040503050406030204" pitchFamily="18" charset="0"/>
                            </a:rPr>
                          </m:ctrlPr>
                        </m:accPr>
                        <m:e>
                          <m:r>
                            <a:rPr lang="en-US" sz="2400" b="1" i="1" smtClean="0">
                              <a:solidFill>
                                <a:srgbClr val="FF0000"/>
                              </a:solidFill>
                              <a:latin typeface="Cambria Math" panose="02040503050406030204" pitchFamily="18" charset="0"/>
                            </a:rPr>
                            <m:t>𝑭</m:t>
                          </m:r>
                        </m:e>
                      </m:acc>
                    </m:oMath>
                  </m:oMathPara>
                </a14:m>
                <a:endParaRPr lang="vi-VN" sz="2400" b="1" dirty="0">
                  <a:solidFill>
                    <a:srgbClr val="FF0000"/>
                  </a:solidFill>
                </a:endParaRPr>
              </a:p>
            </p:txBody>
          </p:sp>
        </mc:Choice>
        <mc:Fallback xmlns="">
          <p:sp>
            <p:nvSpPr>
              <p:cNvPr id="115" name="TextBox 114"/>
              <p:cNvSpPr txBox="1">
                <a:spLocks noRot="1" noChangeAspect="1" noMove="1" noResize="1" noEditPoints="1" noAdjustHandles="1" noChangeArrowheads="1" noChangeShapeType="1" noTextEdit="1"/>
              </p:cNvSpPr>
              <p:nvPr/>
            </p:nvSpPr>
            <p:spPr>
              <a:xfrm>
                <a:off x="8296750" y="4267490"/>
                <a:ext cx="609600" cy="506421"/>
              </a:xfrm>
              <a:prstGeom prst="rect">
                <a:avLst/>
              </a:prstGeom>
              <a:blipFill>
                <a:blip r:embed="rId5"/>
                <a:stretch>
                  <a:fillRect/>
                </a:stretch>
              </a:blipFill>
            </p:spPr>
            <p:txBody>
              <a:bodyPr/>
              <a:lstStyle/>
              <a:p>
                <a:r>
                  <a:rPr lang="vi-VN">
                    <a:noFill/>
                  </a:rPr>
                  <a:t> </a:t>
                </a:r>
              </a:p>
            </p:txBody>
          </p:sp>
        </mc:Fallback>
      </mc:AlternateContent>
      <p:sp>
        <p:nvSpPr>
          <p:cNvPr id="71" name="TextBox 70"/>
          <p:cNvSpPr txBox="1"/>
          <p:nvPr/>
        </p:nvSpPr>
        <p:spPr>
          <a:xfrm>
            <a:off x="2041708" y="3095973"/>
            <a:ext cx="871537" cy="369332"/>
          </a:xfrm>
          <a:prstGeom prst="rect">
            <a:avLst/>
          </a:prstGeom>
          <a:noFill/>
        </p:spPr>
        <p:txBody>
          <a:bodyPr wrap="square" rtlCol="0">
            <a:spAutoFit/>
          </a:bodyPr>
          <a:lstStyle/>
          <a:p>
            <a:r>
              <a:rPr lang="en-US" dirty="0" smtClean="0"/>
              <a:t>Hình 1</a:t>
            </a:r>
            <a:endParaRPr lang="vi-VN" dirty="0"/>
          </a:p>
        </p:txBody>
      </p:sp>
      <p:sp>
        <p:nvSpPr>
          <p:cNvPr id="72" name="TextBox 71"/>
          <p:cNvSpPr txBox="1"/>
          <p:nvPr/>
        </p:nvSpPr>
        <p:spPr>
          <a:xfrm>
            <a:off x="7248940" y="3118333"/>
            <a:ext cx="871537" cy="369332"/>
          </a:xfrm>
          <a:prstGeom prst="rect">
            <a:avLst/>
          </a:prstGeom>
          <a:noFill/>
        </p:spPr>
        <p:txBody>
          <a:bodyPr wrap="square" rtlCol="0">
            <a:spAutoFit/>
          </a:bodyPr>
          <a:lstStyle/>
          <a:p>
            <a:r>
              <a:rPr lang="en-US" dirty="0" smtClean="0"/>
              <a:t>Hình 2</a:t>
            </a:r>
            <a:endParaRPr lang="vi-VN" dirty="0"/>
          </a:p>
        </p:txBody>
      </p:sp>
      <p:sp>
        <p:nvSpPr>
          <p:cNvPr id="73" name="TextBox 72"/>
          <p:cNvSpPr txBox="1"/>
          <p:nvPr/>
        </p:nvSpPr>
        <p:spPr>
          <a:xfrm>
            <a:off x="2075002" y="6379491"/>
            <a:ext cx="871537" cy="369332"/>
          </a:xfrm>
          <a:prstGeom prst="rect">
            <a:avLst/>
          </a:prstGeom>
          <a:noFill/>
        </p:spPr>
        <p:txBody>
          <a:bodyPr wrap="square" rtlCol="0">
            <a:spAutoFit/>
          </a:bodyPr>
          <a:lstStyle/>
          <a:p>
            <a:r>
              <a:rPr lang="en-US" dirty="0" smtClean="0"/>
              <a:t>Hình 3</a:t>
            </a:r>
            <a:endParaRPr lang="vi-VN" dirty="0"/>
          </a:p>
        </p:txBody>
      </p:sp>
      <p:sp>
        <p:nvSpPr>
          <p:cNvPr id="74" name="TextBox 73"/>
          <p:cNvSpPr txBox="1"/>
          <p:nvPr/>
        </p:nvSpPr>
        <p:spPr>
          <a:xfrm>
            <a:off x="7311511" y="6370510"/>
            <a:ext cx="871537" cy="369332"/>
          </a:xfrm>
          <a:prstGeom prst="rect">
            <a:avLst/>
          </a:prstGeom>
          <a:noFill/>
        </p:spPr>
        <p:txBody>
          <a:bodyPr wrap="square" rtlCol="0">
            <a:spAutoFit/>
          </a:bodyPr>
          <a:lstStyle/>
          <a:p>
            <a:r>
              <a:rPr lang="en-US" dirty="0" smtClean="0"/>
              <a:t>Hình 4</a:t>
            </a:r>
            <a:endParaRPr lang="vi-VN" dirty="0"/>
          </a:p>
        </p:txBody>
      </p:sp>
    </p:spTree>
    <p:extLst>
      <p:ext uri="{BB962C8B-B14F-4D97-AF65-F5344CB8AC3E}">
        <p14:creationId xmlns:p14="http://schemas.microsoft.com/office/powerpoint/2010/main" val="184060444"/>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circle(in)">
                                      <p:cBhvr>
                                        <p:cTn id="7" dur="20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circle(in)">
                                      <p:cBhvr>
                                        <p:cTn id="12" dur="2000"/>
                                        <p:tgtEl>
                                          <p:spTgt spid="63"/>
                                        </p:tgtEl>
                                      </p:cBhvr>
                                    </p:animEffect>
                                  </p:childTnLst>
                                </p:cTn>
                              </p:par>
                            </p:childTnLst>
                          </p:cTn>
                        </p:par>
                        <p:par>
                          <p:cTn id="13" fill="hold">
                            <p:stCondLst>
                              <p:cond delay="2000"/>
                            </p:stCondLst>
                            <p:childTnLst>
                              <p:par>
                                <p:cTn id="14" presetID="6" presetClass="entr" presetSubtype="16" fill="hold" grpId="0" nodeType="afterEffect">
                                  <p:stCondLst>
                                    <p:cond delay="0"/>
                                  </p:stCondLst>
                                  <p:childTnLst>
                                    <p:set>
                                      <p:cBhvr>
                                        <p:cTn id="15" dur="1" fill="hold">
                                          <p:stCondLst>
                                            <p:cond delay="0"/>
                                          </p:stCondLst>
                                        </p:cTn>
                                        <p:tgtEl>
                                          <p:spTgt spid="69"/>
                                        </p:tgtEl>
                                        <p:attrNameLst>
                                          <p:attrName>style.visibility</p:attrName>
                                        </p:attrNameLst>
                                      </p:cBhvr>
                                      <p:to>
                                        <p:strVal val="visible"/>
                                      </p:to>
                                    </p:set>
                                    <p:animEffect transition="in" filter="circle(in)">
                                      <p:cBhvr>
                                        <p:cTn id="16" dur="2000"/>
                                        <p:tgtEl>
                                          <p:spTgt spid="69"/>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64"/>
                                        </p:tgtEl>
                                        <p:attrNameLst>
                                          <p:attrName>style.visibility</p:attrName>
                                        </p:attrNameLst>
                                      </p:cBhvr>
                                      <p:to>
                                        <p:strVal val="visible"/>
                                      </p:to>
                                    </p:set>
                                    <p:animEffect transition="in" filter="circle(in)">
                                      <p:cBhvr>
                                        <p:cTn id="21" dur="2000"/>
                                        <p:tgtEl>
                                          <p:spTgt spid="6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68"/>
                                        </p:tgtEl>
                                        <p:attrNameLst>
                                          <p:attrName>style.visibility</p:attrName>
                                        </p:attrNameLst>
                                      </p:cBhvr>
                                      <p:to>
                                        <p:strVal val="visible"/>
                                      </p:to>
                                    </p:set>
                                    <p:animEffect transition="in" filter="wipe(down)">
                                      <p:cBhvr>
                                        <p:cTn id="26" dur="500"/>
                                        <p:tgtEl>
                                          <p:spTgt spid="68"/>
                                        </p:tgtEl>
                                      </p:cBhvr>
                                    </p:animEffect>
                                  </p:childTnLst>
                                </p:cTn>
                              </p:par>
                            </p:childTnLst>
                          </p:cTn>
                        </p:par>
                        <p:par>
                          <p:cTn id="27" fill="hold">
                            <p:stCondLst>
                              <p:cond delay="2500"/>
                            </p:stCondLst>
                            <p:childTnLst>
                              <p:par>
                                <p:cTn id="28" presetID="6" presetClass="entr" presetSubtype="16" fill="hold" grpId="0" nodeType="afterEffect">
                                  <p:stCondLst>
                                    <p:cond delay="0"/>
                                  </p:stCondLst>
                                  <p:childTnLst>
                                    <p:set>
                                      <p:cBhvr>
                                        <p:cTn id="29" dur="1" fill="hold">
                                          <p:stCondLst>
                                            <p:cond delay="0"/>
                                          </p:stCondLst>
                                        </p:cTn>
                                        <p:tgtEl>
                                          <p:spTgt spid="70"/>
                                        </p:tgtEl>
                                        <p:attrNameLst>
                                          <p:attrName>style.visibility</p:attrName>
                                        </p:attrNameLst>
                                      </p:cBhvr>
                                      <p:to>
                                        <p:strVal val="visible"/>
                                      </p:to>
                                    </p:set>
                                    <p:animEffect transition="in" filter="circle(in)">
                                      <p:cBhvr>
                                        <p:cTn id="30" dur="2000"/>
                                        <p:tgtEl>
                                          <p:spTgt spid="70"/>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95"/>
                                        </p:tgtEl>
                                        <p:attrNameLst>
                                          <p:attrName>style.visibility</p:attrName>
                                        </p:attrNameLst>
                                      </p:cBhvr>
                                      <p:to>
                                        <p:strVal val="visible"/>
                                      </p:to>
                                    </p:set>
                                    <p:animEffect transition="in" filter="circle(in)">
                                      <p:cBhvr>
                                        <p:cTn id="35" dur="2000"/>
                                        <p:tgtEl>
                                          <p:spTgt spid="9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94"/>
                                        </p:tgtEl>
                                        <p:attrNameLst>
                                          <p:attrName>style.visibility</p:attrName>
                                        </p:attrNameLst>
                                      </p:cBhvr>
                                      <p:to>
                                        <p:strVal val="visible"/>
                                      </p:to>
                                    </p:set>
                                    <p:animEffect transition="in" filter="wipe(down)">
                                      <p:cBhvr>
                                        <p:cTn id="40" dur="500"/>
                                        <p:tgtEl>
                                          <p:spTgt spid="94"/>
                                        </p:tgtEl>
                                      </p:cBhvr>
                                    </p:animEffect>
                                  </p:childTnLst>
                                </p:cTn>
                              </p:par>
                            </p:childTnLst>
                          </p:cTn>
                        </p:par>
                        <p:par>
                          <p:cTn id="41" fill="hold">
                            <p:stCondLst>
                              <p:cond delay="500"/>
                            </p:stCondLst>
                            <p:childTnLst>
                              <p:par>
                                <p:cTn id="42" presetID="6" presetClass="entr" presetSubtype="16" fill="hold" grpId="0" nodeType="afterEffect">
                                  <p:stCondLst>
                                    <p:cond delay="0"/>
                                  </p:stCondLst>
                                  <p:childTnLst>
                                    <p:set>
                                      <p:cBhvr>
                                        <p:cTn id="43" dur="1" fill="hold">
                                          <p:stCondLst>
                                            <p:cond delay="0"/>
                                          </p:stCondLst>
                                        </p:cTn>
                                        <p:tgtEl>
                                          <p:spTgt spid="99"/>
                                        </p:tgtEl>
                                        <p:attrNameLst>
                                          <p:attrName>style.visibility</p:attrName>
                                        </p:attrNameLst>
                                      </p:cBhvr>
                                      <p:to>
                                        <p:strVal val="visible"/>
                                      </p:to>
                                    </p:set>
                                    <p:animEffect transition="in" filter="circle(in)">
                                      <p:cBhvr>
                                        <p:cTn id="44" dur="2000"/>
                                        <p:tgtEl>
                                          <p:spTgt spid="99"/>
                                        </p:tgtEl>
                                      </p:cBhvr>
                                    </p:animEffect>
                                  </p:childTnLst>
                                </p:cTn>
                              </p:par>
                            </p:childTnLst>
                          </p:cTn>
                        </p:par>
                      </p:childTnLst>
                    </p:cTn>
                  </p:par>
                  <p:par>
                    <p:cTn id="45" fill="hold">
                      <p:stCondLst>
                        <p:cond delay="indefinite"/>
                      </p:stCondLst>
                      <p:childTnLst>
                        <p:par>
                          <p:cTn id="46" fill="hold">
                            <p:stCondLst>
                              <p:cond delay="0"/>
                            </p:stCondLst>
                            <p:childTnLst>
                              <p:par>
                                <p:cTn id="47" presetID="6" presetClass="entr" presetSubtype="16" fill="hold" nodeType="clickEffect">
                                  <p:stCondLst>
                                    <p:cond delay="0"/>
                                  </p:stCondLst>
                                  <p:childTnLst>
                                    <p:set>
                                      <p:cBhvr>
                                        <p:cTn id="48" dur="1" fill="hold">
                                          <p:stCondLst>
                                            <p:cond delay="0"/>
                                          </p:stCondLst>
                                        </p:cTn>
                                        <p:tgtEl>
                                          <p:spTgt spid="110"/>
                                        </p:tgtEl>
                                        <p:attrNameLst>
                                          <p:attrName>style.visibility</p:attrName>
                                        </p:attrNameLst>
                                      </p:cBhvr>
                                      <p:to>
                                        <p:strVal val="visible"/>
                                      </p:to>
                                    </p:set>
                                    <p:animEffect transition="in" filter="circle(in)">
                                      <p:cBhvr>
                                        <p:cTn id="49" dur="2000"/>
                                        <p:tgtEl>
                                          <p:spTgt spid="11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114"/>
                                        </p:tgtEl>
                                        <p:attrNameLst>
                                          <p:attrName>style.visibility</p:attrName>
                                        </p:attrNameLst>
                                      </p:cBhvr>
                                      <p:to>
                                        <p:strVal val="visible"/>
                                      </p:to>
                                    </p:set>
                                    <p:animEffect transition="in" filter="wipe(down)">
                                      <p:cBhvr>
                                        <p:cTn id="54" dur="500"/>
                                        <p:tgtEl>
                                          <p:spTgt spid="114"/>
                                        </p:tgtEl>
                                      </p:cBhvr>
                                    </p:animEffect>
                                  </p:childTnLst>
                                </p:cTn>
                              </p:par>
                            </p:childTnLst>
                          </p:cTn>
                        </p:par>
                        <p:par>
                          <p:cTn id="55" fill="hold">
                            <p:stCondLst>
                              <p:cond delay="500"/>
                            </p:stCondLst>
                            <p:childTnLst>
                              <p:par>
                                <p:cTn id="56" presetID="6" presetClass="entr" presetSubtype="16" fill="hold" grpId="0" nodeType="afterEffect">
                                  <p:stCondLst>
                                    <p:cond delay="0"/>
                                  </p:stCondLst>
                                  <p:childTnLst>
                                    <p:set>
                                      <p:cBhvr>
                                        <p:cTn id="57" dur="1" fill="hold">
                                          <p:stCondLst>
                                            <p:cond delay="0"/>
                                          </p:stCondLst>
                                        </p:cTn>
                                        <p:tgtEl>
                                          <p:spTgt spid="115"/>
                                        </p:tgtEl>
                                        <p:attrNameLst>
                                          <p:attrName>style.visibility</p:attrName>
                                        </p:attrNameLst>
                                      </p:cBhvr>
                                      <p:to>
                                        <p:strVal val="visible"/>
                                      </p:to>
                                    </p:set>
                                    <p:animEffect transition="in" filter="circle(in)">
                                      <p:cBhvr>
                                        <p:cTn id="58" dur="2000"/>
                                        <p:tgtEl>
                                          <p:spTgt spid="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8" grpId="0" animBg="1"/>
      <p:bldP spid="69" grpId="0"/>
      <p:bldP spid="70" grpId="0"/>
      <p:bldP spid="94" grpId="0" animBg="1"/>
      <p:bldP spid="99" grpId="0"/>
      <p:bldP spid="114" grpId="0" animBg="1"/>
      <p:bldP spid="1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Line 2"/>
          <p:cNvSpPr>
            <a:spLocks noChangeShapeType="1"/>
          </p:cNvSpPr>
          <p:nvPr/>
        </p:nvSpPr>
        <p:spPr bwMode="auto">
          <a:xfrm flipV="1">
            <a:off x="4827499" y="2647954"/>
            <a:ext cx="0" cy="1447800"/>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35843" name="Line 3"/>
          <p:cNvSpPr>
            <a:spLocks noChangeShapeType="1"/>
          </p:cNvSpPr>
          <p:nvPr/>
        </p:nvSpPr>
        <p:spPr bwMode="auto">
          <a:xfrm flipV="1">
            <a:off x="2008099" y="2724154"/>
            <a:ext cx="0" cy="1447800"/>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grpSp>
        <p:nvGrpSpPr>
          <p:cNvPr id="368644" name="Group 5"/>
          <p:cNvGrpSpPr>
            <a:grpSpLocks/>
          </p:cNvGrpSpPr>
          <p:nvPr/>
        </p:nvGrpSpPr>
        <p:grpSpPr bwMode="auto">
          <a:xfrm rot="-5400000">
            <a:off x="1069887" y="1604967"/>
            <a:ext cx="1647825" cy="1447800"/>
            <a:chOff x="3138" y="1872"/>
            <a:chExt cx="1038" cy="912"/>
          </a:xfrm>
        </p:grpSpPr>
        <p:sp>
          <p:nvSpPr>
            <p:cNvPr id="368645" name="Freeform 6"/>
            <p:cNvSpPr>
              <a:spLocks/>
            </p:cNvSpPr>
            <p:nvPr/>
          </p:nvSpPr>
          <p:spPr bwMode="auto">
            <a:xfrm rot="10800000">
              <a:off x="3138"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chemeClr val="hlink"/>
            </a:solidFill>
            <a:ln w="9525">
              <a:miter lim="800000"/>
              <a:headEnd/>
              <a:tailEnd/>
            </a:ln>
            <a:scene3d>
              <a:camera prst="legacyObliqueTopRight"/>
              <a:lightRig rig="legacyFlat3" dir="b"/>
            </a:scene3d>
            <a:sp3d extrusionH="887400" prstMaterial="legacyMatte">
              <a:bevelT w="13500" h="13500" prst="angle"/>
              <a:bevelB w="13500" h="13500" prst="angle"/>
              <a:extrusionClr>
                <a:schemeClr val="hlink"/>
              </a:extrusionClr>
              <a:contourClr>
                <a:schemeClr val="hlink"/>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46" name="Text Box 7"/>
            <p:cNvSpPr txBox="1">
              <a:spLocks noChangeArrowheads="1"/>
            </p:cNvSpPr>
            <p:nvPr/>
          </p:nvSpPr>
          <p:spPr bwMode="auto">
            <a:xfrm rot="5206809">
              <a:off x="3561" y="2263"/>
              <a:ext cx="57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S</a:t>
              </a:r>
            </a:p>
          </p:txBody>
        </p:sp>
      </p:grpSp>
      <p:grpSp>
        <p:nvGrpSpPr>
          <p:cNvPr id="368647" name="Group 8"/>
          <p:cNvGrpSpPr>
            <a:grpSpLocks/>
          </p:cNvGrpSpPr>
          <p:nvPr/>
        </p:nvGrpSpPr>
        <p:grpSpPr bwMode="auto">
          <a:xfrm rot="-5400000">
            <a:off x="993687" y="4148142"/>
            <a:ext cx="1647825" cy="1447800"/>
            <a:chOff x="1440" y="1872"/>
            <a:chExt cx="1038" cy="912"/>
          </a:xfrm>
        </p:grpSpPr>
        <p:sp>
          <p:nvSpPr>
            <p:cNvPr id="368648" name="Freeform 9"/>
            <p:cNvSpPr>
              <a:spLocks/>
            </p:cNvSpPr>
            <p:nvPr/>
          </p:nvSpPr>
          <p:spPr bwMode="auto">
            <a:xfrm>
              <a:off x="1440"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rgbClr val="CC3300"/>
            </a:solidFill>
            <a:ln w="9525">
              <a:miter lim="800000"/>
              <a:headEnd/>
              <a:tailEnd/>
            </a:ln>
            <a:scene3d>
              <a:camera prst="legacyObliqueTopRight"/>
              <a:lightRig rig="legacyFlat3" dir="b"/>
            </a:scene3d>
            <a:sp3d extrusionH="887400" prstMaterial="legacyMatte">
              <a:bevelT w="13500" h="13500" prst="angle"/>
              <a:bevelB w="13500" h="13500" prst="angle"/>
              <a:extrusionClr>
                <a:srgbClr val="CC3300"/>
              </a:extrusionClr>
              <a:contourClr>
                <a:srgbClr val="CC3300"/>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49" name="Text Box 10"/>
            <p:cNvSpPr txBox="1">
              <a:spLocks noChangeArrowheads="1"/>
            </p:cNvSpPr>
            <p:nvPr/>
          </p:nvSpPr>
          <p:spPr bwMode="auto">
            <a:xfrm rot="5400000">
              <a:off x="1584" y="2160"/>
              <a:ext cx="52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N</a:t>
              </a:r>
            </a:p>
          </p:txBody>
        </p:sp>
      </p:grpSp>
      <p:grpSp>
        <p:nvGrpSpPr>
          <p:cNvPr id="368650" name="Group 11"/>
          <p:cNvGrpSpPr>
            <a:grpSpLocks/>
          </p:cNvGrpSpPr>
          <p:nvPr/>
        </p:nvGrpSpPr>
        <p:grpSpPr bwMode="auto">
          <a:xfrm rot="-5400000">
            <a:off x="4041687" y="1528767"/>
            <a:ext cx="1647825" cy="1447800"/>
            <a:chOff x="3138" y="1872"/>
            <a:chExt cx="1038" cy="912"/>
          </a:xfrm>
        </p:grpSpPr>
        <p:sp>
          <p:nvSpPr>
            <p:cNvPr id="368651" name="Freeform 12"/>
            <p:cNvSpPr>
              <a:spLocks/>
            </p:cNvSpPr>
            <p:nvPr/>
          </p:nvSpPr>
          <p:spPr bwMode="auto">
            <a:xfrm rot="10800000">
              <a:off x="3138"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chemeClr val="hlink"/>
            </a:solidFill>
            <a:ln w="9525">
              <a:miter lim="800000"/>
              <a:headEnd/>
              <a:tailEnd/>
            </a:ln>
            <a:scene3d>
              <a:camera prst="legacyObliqueTopRight"/>
              <a:lightRig rig="legacyFlat3" dir="b"/>
            </a:scene3d>
            <a:sp3d extrusionH="887400" prstMaterial="legacyMatte">
              <a:bevelT w="13500" h="13500" prst="angle"/>
              <a:bevelB w="13500" h="13500" prst="angle"/>
              <a:extrusionClr>
                <a:schemeClr val="hlink"/>
              </a:extrusionClr>
              <a:contourClr>
                <a:schemeClr val="hlink"/>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52" name="Text Box 13"/>
            <p:cNvSpPr txBox="1">
              <a:spLocks noChangeArrowheads="1"/>
            </p:cNvSpPr>
            <p:nvPr/>
          </p:nvSpPr>
          <p:spPr bwMode="auto">
            <a:xfrm rot="5400000">
              <a:off x="3537" y="2243"/>
              <a:ext cx="57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S</a:t>
              </a:r>
            </a:p>
          </p:txBody>
        </p:sp>
      </p:grpSp>
      <p:grpSp>
        <p:nvGrpSpPr>
          <p:cNvPr id="368653" name="Group 14"/>
          <p:cNvGrpSpPr>
            <a:grpSpLocks/>
          </p:cNvGrpSpPr>
          <p:nvPr/>
        </p:nvGrpSpPr>
        <p:grpSpPr bwMode="auto">
          <a:xfrm rot="-5400000">
            <a:off x="3965487" y="4119567"/>
            <a:ext cx="1647825" cy="1447800"/>
            <a:chOff x="1440" y="1872"/>
            <a:chExt cx="1038" cy="912"/>
          </a:xfrm>
        </p:grpSpPr>
        <p:sp>
          <p:nvSpPr>
            <p:cNvPr id="368654" name="Freeform 15"/>
            <p:cNvSpPr>
              <a:spLocks/>
            </p:cNvSpPr>
            <p:nvPr/>
          </p:nvSpPr>
          <p:spPr bwMode="auto">
            <a:xfrm>
              <a:off x="1440"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rgbClr val="CC3300"/>
            </a:solidFill>
            <a:ln w="9525">
              <a:miter lim="800000"/>
              <a:headEnd/>
              <a:tailEnd/>
            </a:ln>
            <a:scene3d>
              <a:camera prst="legacyObliqueTopRight"/>
              <a:lightRig rig="legacyFlat3" dir="b"/>
            </a:scene3d>
            <a:sp3d extrusionH="887400" prstMaterial="legacyMatte">
              <a:bevelT w="13500" h="13500" prst="angle"/>
              <a:bevelB w="13500" h="13500" prst="angle"/>
              <a:extrusionClr>
                <a:srgbClr val="CC3300"/>
              </a:extrusionClr>
              <a:contourClr>
                <a:srgbClr val="CC3300"/>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55" name="Text Box 16"/>
            <p:cNvSpPr txBox="1">
              <a:spLocks noChangeArrowheads="1"/>
            </p:cNvSpPr>
            <p:nvPr/>
          </p:nvSpPr>
          <p:spPr bwMode="auto">
            <a:xfrm rot="5400000">
              <a:off x="1584" y="2160"/>
              <a:ext cx="52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N</a:t>
              </a:r>
            </a:p>
          </p:txBody>
        </p:sp>
      </p:grpSp>
      <p:grpSp>
        <p:nvGrpSpPr>
          <p:cNvPr id="368656" name="Group 17"/>
          <p:cNvGrpSpPr>
            <a:grpSpLocks/>
          </p:cNvGrpSpPr>
          <p:nvPr/>
        </p:nvGrpSpPr>
        <p:grpSpPr bwMode="auto">
          <a:xfrm rot="-5400000">
            <a:off x="7089687" y="1528767"/>
            <a:ext cx="1647825" cy="1447800"/>
            <a:chOff x="3138" y="1872"/>
            <a:chExt cx="1038" cy="912"/>
          </a:xfrm>
        </p:grpSpPr>
        <p:sp>
          <p:nvSpPr>
            <p:cNvPr id="368657" name="Freeform 18"/>
            <p:cNvSpPr>
              <a:spLocks/>
            </p:cNvSpPr>
            <p:nvPr/>
          </p:nvSpPr>
          <p:spPr bwMode="auto">
            <a:xfrm rot="10800000">
              <a:off x="3138"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chemeClr val="hlink"/>
            </a:solidFill>
            <a:ln w="9525">
              <a:miter lim="800000"/>
              <a:headEnd/>
              <a:tailEnd/>
            </a:ln>
            <a:scene3d>
              <a:camera prst="legacyObliqueTopRight"/>
              <a:lightRig rig="legacyFlat3" dir="b"/>
            </a:scene3d>
            <a:sp3d extrusionH="887400" prstMaterial="legacyMatte">
              <a:bevelT w="13500" h="13500" prst="angle"/>
              <a:bevelB w="13500" h="13500" prst="angle"/>
              <a:extrusionClr>
                <a:schemeClr val="hlink"/>
              </a:extrusionClr>
              <a:contourClr>
                <a:schemeClr val="hlink"/>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58" name="Text Box 19"/>
            <p:cNvSpPr txBox="1">
              <a:spLocks noChangeArrowheads="1"/>
            </p:cNvSpPr>
            <p:nvPr/>
          </p:nvSpPr>
          <p:spPr bwMode="auto">
            <a:xfrm rot="5400000">
              <a:off x="3583" y="2275"/>
              <a:ext cx="57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S</a:t>
              </a:r>
            </a:p>
          </p:txBody>
        </p:sp>
      </p:grpSp>
      <p:grpSp>
        <p:nvGrpSpPr>
          <p:cNvPr id="368659" name="Group 20"/>
          <p:cNvGrpSpPr>
            <a:grpSpLocks/>
          </p:cNvGrpSpPr>
          <p:nvPr/>
        </p:nvGrpSpPr>
        <p:grpSpPr bwMode="auto">
          <a:xfrm rot="-5400000">
            <a:off x="7013487" y="4071942"/>
            <a:ext cx="1647825" cy="1447800"/>
            <a:chOff x="1440" y="1872"/>
            <a:chExt cx="1038" cy="912"/>
          </a:xfrm>
        </p:grpSpPr>
        <p:sp>
          <p:nvSpPr>
            <p:cNvPr id="368660" name="Freeform 21"/>
            <p:cNvSpPr>
              <a:spLocks/>
            </p:cNvSpPr>
            <p:nvPr/>
          </p:nvSpPr>
          <p:spPr bwMode="auto">
            <a:xfrm>
              <a:off x="1440"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rgbClr val="CC3300"/>
            </a:solidFill>
            <a:ln w="9525">
              <a:miter lim="800000"/>
              <a:headEnd/>
              <a:tailEnd/>
            </a:ln>
            <a:scene3d>
              <a:camera prst="legacyObliqueTopRight"/>
              <a:lightRig rig="legacyFlat3" dir="b"/>
            </a:scene3d>
            <a:sp3d extrusionH="887400" prstMaterial="legacyMatte">
              <a:bevelT w="13500" h="13500" prst="angle"/>
              <a:bevelB w="13500" h="13500" prst="angle"/>
              <a:extrusionClr>
                <a:srgbClr val="CC3300"/>
              </a:extrusionClr>
              <a:contourClr>
                <a:srgbClr val="CC3300"/>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61" name="Text Box 22"/>
            <p:cNvSpPr txBox="1">
              <a:spLocks noChangeArrowheads="1"/>
            </p:cNvSpPr>
            <p:nvPr/>
          </p:nvSpPr>
          <p:spPr bwMode="auto">
            <a:xfrm rot="5400000">
              <a:off x="1565" y="2254"/>
              <a:ext cx="52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N</a:t>
              </a:r>
            </a:p>
          </p:txBody>
        </p:sp>
      </p:grpSp>
      <p:grpSp>
        <p:nvGrpSpPr>
          <p:cNvPr id="368662" name="Group 23"/>
          <p:cNvGrpSpPr>
            <a:grpSpLocks/>
          </p:cNvGrpSpPr>
          <p:nvPr/>
        </p:nvGrpSpPr>
        <p:grpSpPr bwMode="auto">
          <a:xfrm>
            <a:off x="1779499" y="3181354"/>
            <a:ext cx="533400" cy="533400"/>
            <a:chOff x="864" y="1920"/>
            <a:chExt cx="336" cy="336"/>
          </a:xfrm>
        </p:grpSpPr>
        <p:sp>
          <p:nvSpPr>
            <p:cNvPr id="368663" name="Oval 24"/>
            <p:cNvSpPr>
              <a:spLocks noChangeArrowheads="1"/>
            </p:cNvSpPr>
            <p:nvPr/>
          </p:nvSpPr>
          <p:spPr bwMode="auto">
            <a:xfrm>
              <a:off x="864" y="1920"/>
              <a:ext cx="336" cy="336"/>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68664" name="Oval 25"/>
            <p:cNvSpPr>
              <a:spLocks noChangeArrowheads="1"/>
            </p:cNvSpPr>
            <p:nvPr/>
          </p:nvSpPr>
          <p:spPr bwMode="auto">
            <a:xfrm>
              <a:off x="1008" y="2064"/>
              <a:ext cx="48" cy="48"/>
            </a:xfrm>
            <a:prstGeom prst="ellipse">
              <a:avLst/>
            </a:prstGeom>
            <a:solidFill>
              <a:schemeClr val="tx2"/>
            </a:solidFill>
            <a:ln w="9525">
              <a:solidFill>
                <a:schemeClr val="tx1"/>
              </a:solidFill>
              <a:round/>
              <a:headEnd/>
              <a:tailEnd/>
            </a:ln>
          </p:spPr>
          <p:txBody>
            <a:bodyPr wrap="none" anchor="ct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grpSp>
      <p:grpSp>
        <p:nvGrpSpPr>
          <p:cNvPr id="368665" name="Group 26"/>
          <p:cNvGrpSpPr>
            <a:grpSpLocks/>
          </p:cNvGrpSpPr>
          <p:nvPr/>
        </p:nvGrpSpPr>
        <p:grpSpPr bwMode="auto">
          <a:xfrm>
            <a:off x="4598899" y="3181354"/>
            <a:ext cx="533400" cy="533400"/>
            <a:chOff x="2640" y="1920"/>
            <a:chExt cx="336" cy="336"/>
          </a:xfrm>
        </p:grpSpPr>
        <p:sp>
          <p:nvSpPr>
            <p:cNvPr id="368666" name="Oval 27"/>
            <p:cNvSpPr>
              <a:spLocks noChangeArrowheads="1"/>
            </p:cNvSpPr>
            <p:nvPr/>
          </p:nvSpPr>
          <p:spPr bwMode="auto">
            <a:xfrm>
              <a:off x="2640" y="1920"/>
              <a:ext cx="336" cy="336"/>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grpSp>
          <p:nvGrpSpPr>
            <p:cNvPr id="368667" name="Group 28"/>
            <p:cNvGrpSpPr>
              <a:grpSpLocks/>
            </p:cNvGrpSpPr>
            <p:nvPr/>
          </p:nvGrpSpPr>
          <p:grpSpPr bwMode="auto">
            <a:xfrm>
              <a:off x="2736" y="2016"/>
              <a:ext cx="144" cy="144"/>
              <a:chOff x="1668" y="3744"/>
              <a:chExt cx="144" cy="144"/>
            </a:xfrm>
          </p:grpSpPr>
          <p:sp>
            <p:nvSpPr>
              <p:cNvPr id="368668" name="Line 29"/>
              <p:cNvSpPr>
                <a:spLocks noChangeShapeType="1"/>
              </p:cNvSpPr>
              <p:nvPr/>
            </p:nvSpPr>
            <p:spPr bwMode="auto">
              <a:xfrm>
                <a:off x="1728" y="3744"/>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368669" name="Line 30"/>
              <p:cNvSpPr>
                <a:spLocks noChangeShapeType="1"/>
              </p:cNvSpPr>
              <p:nvPr/>
            </p:nvSpPr>
            <p:spPr bwMode="auto">
              <a:xfrm>
                <a:off x="1668" y="3813"/>
                <a:ext cx="1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grpSp>
      </p:grpSp>
      <p:sp>
        <p:nvSpPr>
          <p:cNvPr id="35873" name="Line 33"/>
          <p:cNvSpPr>
            <a:spLocks noChangeShapeType="1"/>
          </p:cNvSpPr>
          <p:nvPr/>
        </p:nvSpPr>
        <p:spPr bwMode="auto">
          <a:xfrm flipH="1">
            <a:off x="1169899" y="3409954"/>
            <a:ext cx="609600" cy="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35874" name="Line 34"/>
          <p:cNvSpPr>
            <a:spLocks noChangeShapeType="1"/>
          </p:cNvSpPr>
          <p:nvPr/>
        </p:nvSpPr>
        <p:spPr bwMode="auto">
          <a:xfrm>
            <a:off x="5132299" y="3409954"/>
            <a:ext cx="609600" cy="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35881" name="Line 41"/>
          <p:cNvSpPr>
            <a:spLocks noChangeShapeType="1"/>
          </p:cNvSpPr>
          <p:nvPr/>
        </p:nvSpPr>
        <p:spPr bwMode="auto">
          <a:xfrm flipV="1">
            <a:off x="8027899" y="2647954"/>
            <a:ext cx="0" cy="1447800"/>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368677" name="Line 43"/>
          <p:cNvSpPr>
            <a:spLocks noChangeShapeType="1"/>
          </p:cNvSpPr>
          <p:nvPr/>
        </p:nvSpPr>
        <p:spPr bwMode="auto">
          <a:xfrm>
            <a:off x="6961099" y="3333754"/>
            <a:ext cx="2133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368678" name="Line 44"/>
          <p:cNvSpPr>
            <a:spLocks noChangeShapeType="1"/>
          </p:cNvSpPr>
          <p:nvPr/>
        </p:nvSpPr>
        <p:spPr bwMode="auto">
          <a:xfrm>
            <a:off x="7646899" y="3333754"/>
            <a:ext cx="762000" cy="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35885" name="Line 45"/>
          <p:cNvSpPr>
            <a:spLocks noChangeShapeType="1"/>
          </p:cNvSpPr>
          <p:nvPr/>
        </p:nvSpPr>
        <p:spPr bwMode="auto">
          <a:xfrm flipH="1">
            <a:off x="7646899" y="3333754"/>
            <a:ext cx="381000" cy="38100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grpSp>
        <p:nvGrpSpPr>
          <p:cNvPr id="11" name="Group 51"/>
          <p:cNvGrpSpPr>
            <a:grpSpLocks/>
          </p:cNvGrpSpPr>
          <p:nvPr/>
        </p:nvGrpSpPr>
        <p:grpSpPr bwMode="auto">
          <a:xfrm>
            <a:off x="5284699" y="3486154"/>
            <a:ext cx="457200" cy="457200"/>
            <a:chOff x="3072" y="2160"/>
            <a:chExt cx="288" cy="288"/>
          </a:xfrm>
        </p:grpSpPr>
        <p:sp>
          <p:nvSpPr>
            <p:cNvPr id="368681" name="Text Box 37"/>
            <p:cNvSpPr txBox="1">
              <a:spLocks noChangeArrowheads="1"/>
            </p:cNvSpPr>
            <p:nvPr/>
          </p:nvSpPr>
          <p:spPr bwMode="auto">
            <a:xfrm>
              <a:off x="3072" y="2160"/>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dirty="0">
                  <a:latin typeface="Arial" panose="020B0604020202020204" pitchFamily="34" charset="0"/>
                </a:rPr>
                <a:t>F</a:t>
              </a:r>
            </a:p>
          </p:txBody>
        </p:sp>
        <p:sp>
          <p:nvSpPr>
            <p:cNvPr id="368682" name="Line 47"/>
            <p:cNvSpPr>
              <a:spLocks noChangeShapeType="1"/>
            </p:cNvSpPr>
            <p:nvPr/>
          </p:nvSpPr>
          <p:spPr bwMode="auto">
            <a:xfrm>
              <a:off x="3120" y="2208"/>
              <a:ext cx="19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grpSp>
      <p:grpSp>
        <p:nvGrpSpPr>
          <p:cNvPr id="12" name="Group 50"/>
          <p:cNvGrpSpPr>
            <a:grpSpLocks/>
          </p:cNvGrpSpPr>
          <p:nvPr/>
        </p:nvGrpSpPr>
        <p:grpSpPr bwMode="auto">
          <a:xfrm>
            <a:off x="1169899" y="3486154"/>
            <a:ext cx="457200" cy="457200"/>
            <a:chOff x="624" y="2112"/>
            <a:chExt cx="288" cy="288"/>
          </a:xfrm>
        </p:grpSpPr>
        <p:sp>
          <p:nvSpPr>
            <p:cNvPr id="368684" name="Text Box 36"/>
            <p:cNvSpPr txBox="1">
              <a:spLocks noChangeArrowheads="1"/>
            </p:cNvSpPr>
            <p:nvPr/>
          </p:nvSpPr>
          <p:spPr bwMode="auto">
            <a:xfrm>
              <a:off x="624" y="2112"/>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a:latin typeface="Arial" panose="020B0604020202020204" pitchFamily="34" charset="0"/>
                </a:rPr>
                <a:t>F</a:t>
              </a:r>
            </a:p>
          </p:txBody>
        </p:sp>
        <p:sp>
          <p:nvSpPr>
            <p:cNvPr id="368685" name="Line 48"/>
            <p:cNvSpPr>
              <a:spLocks noChangeShapeType="1"/>
            </p:cNvSpPr>
            <p:nvPr/>
          </p:nvSpPr>
          <p:spPr bwMode="auto">
            <a:xfrm>
              <a:off x="672" y="2160"/>
              <a:ext cx="19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grpSp>
      <p:grpSp>
        <p:nvGrpSpPr>
          <p:cNvPr id="13" name="Group 52"/>
          <p:cNvGrpSpPr>
            <a:grpSpLocks/>
          </p:cNvGrpSpPr>
          <p:nvPr/>
        </p:nvGrpSpPr>
        <p:grpSpPr bwMode="auto">
          <a:xfrm>
            <a:off x="7292094" y="3457580"/>
            <a:ext cx="495300" cy="457200"/>
            <a:chOff x="4392" y="2096"/>
            <a:chExt cx="312" cy="288"/>
          </a:xfrm>
        </p:grpSpPr>
        <p:sp>
          <p:nvSpPr>
            <p:cNvPr id="368687" name="Text Box 46"/>
            <p:cNvSpPr txBox="1">
              <a:spLocks noChangeArrowheads="1"/>
            </p:cNvSpPr>
            <p:nvPr/>
          </p:nvSpPr>
          <p:spPr bwMode="auto">
            <a:xfrm>
              <a:off x="4392" y="2096"/>
              <a:ext cx="3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a:latin typeface="Arial" panose="020B0604020202020204" pitchFamily="34" charset="0"/>
                </a:rPr>
                <a:t>F</a:t>
              </a:r>
            </a:p>
          </p:txBody>
        </p:sp>
        <p:sp>
          <p:nvSpPr>
            <p:cNvPr id="368688" name="Line 49"/>
            <p:cNvSpPr>
              <a:spLocks noChangeShapeType="1"/>
            </p:cNvSpPr>
            <p:nvPr/>
          </p:nvSpPr>
          <p:spPr bwMode="auto">
            <a:xfrm>
              <a:off x="4448" y="2144"/>
              <a:ext cx="14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grpSp>
      <p:sp>
        <p:nvSpPr>
          <p:cNvPr id="368692" name="Text Box 56"/>
          <p:cNvSpPr txBox="1">
            <a:spLocks noChangeArrowheads="1"/>
          </p:cNvSpPr>
          <p:nvPr/>
        </p:nvSpPr>
        <p:spPr bwMode="auto">
          <a:xfrm>
            <a:off x="8042187" y="2943229"/>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b="1">
                <a:latin typeface="Times New Roman" panose="02020603050405020304" pitchFamily="18" charset="0"/>
              </a:rPr>
              <a:t>I</a:t>
            </a:r>
          </a:p>
        </p:txBody>
      </p:sp>
      <p:sp>
        <p:nvSpPr>
          <p:cNvPr id="55" name="Text Box 35"/>
          <p:cNvSpPr txBox="1">
            <a:spLocks noChangeArrowheads="1"/>
          </p:cNvSpPr>
          <p:nvPr/>
        </p:nvSpPr>
        <p:spPr bwMode="auto">
          <a:xfrm>
            <a:off x="2341562" y="14585"/>
            <a:ext cx="8474076" cy="461665"/>
          </a:xfrm>
          <a:prstGeom prst="rect">
            <a:avLst/>
          </a:prstGeom>
          <a:solidFill>
            <a:schemeClr val="accent1">
              <a:lumMod val="60000"/>
              <a:lumOff val="40000"/>
            </a:schemeClr>
          </a:solidFill>
          <a:ln>
            <a:solidFill>
              <a:srgbClr val="FF0000"/>
            </a:solidFill>
          </a:ln>
          <a:extLst/>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b="1" i="1" dirty="0" smtClean="0">
                <a:latin typeface="Arial" panose="020B0604020202020204" pitchFamily="34" charset="0"/>
              </a:rPr>
              <a:t>1c. Xác </a:t>
            </a:r>
            <a:r>
              <a:rPr lang="en-US" altLang="vi-VN" sz="2400" b="1" i="1" dirty="0">
                <a:latin typeface="Arial" panose="020B0604020202020204" pitchFamily="34" charset="0"/>
              </a:rPr>
              <a:t>định </a:t>
            </a:r>
            <a:r>
              <a:rPr lang="en-US" altLang="vi-VN" sz="2400" b="1" i="1" dirty="0" smtClean="0">
                <a:latin typeface="Arial" panose="020B0604020202020204" pitchFamily="34" charset="0"/>
              </a:rPr>
              <a:t>chiều lực </a:t>
            </a:r>
            <a:r>
              <a:rPr lang="en-US" altLang="vi-VN" sz="2400" b="1" i="1" dirty="0">
                <a:latin typeface="Arial" panose="020B0604020202020204" pitchFamily="34" charset="0"/>
              </a:rPr>
              <a:t>điện </a:t>
            </a:r>
            <a:r>
              <a:rPr lang="en-US" altLang="vi-VN" sz="2400" b="1" i="1" dirty="0" smtClean="0">
                <a:latin typeface="Arial" panose="020B0604020202020204" pitchFamily="34" charset="0"/>
              </a:rPr>
              <a:t>từ trong các hình sau đây</a:t>
            </a:r>
            <a:endParaRPr lang="en-US" altLang="vi-VN" sz="2400" b="1" i="1" dirty="0">
              <a:latin typeface="Arial" panose="020B0604020202020204" pitchFamily="34" charset="0"/>
            </a:endParaRPr>
          </a:p>
        </p:txBody>
      </p:sp>
      <p:sp>
        <p:nvSpPr>
          <p:cNvPr id="56" name="TextBox 55"/>
          <p:cNvSpPr txBox="1"/>
          <p:nvPr/>
        </p:nvSpPr>
        <p:spPr>
          <a:xfrm>
            <a:off x="1627099" y="5760432"/>
            <a:ext cx="871537" cy="369332"/>
          </a:xfrm>
          <a:prstGeom prst="rect">
            <a:avLst/>
          </a:prstGeom>
          <a:noFill/>
        </p:spPr>
        <p:txBody>
          <a:bodyPr wrap="square" rtlCol="0">
            <a:spAutoFit/>
          </a:bodyPr>
          <a:lstStyle/>
          <a:p>
            <a:r>
              <a:rPr lang="en-US" dirty="0" smtClean="0"/>
              <a:t>Hình 1</a:t>
            </a:r>
            <a:endParaRPr lang="vi-VN" dirty="0"/>
          </a:p>
        </p:txBody>
      </p:sp>
      <p:sp>
        <p:nvSpPr>
          <p:cNvPr id="57" name="TextBox 56"/>
          <p:cNvSpPr txBox="1"/>
          <p:nvPr/>
        </p:nvSpPr>
        <p:spPr>
          <a:xfrm>
            <a:off x="4498889" y="5835139"/>
            <a:ext cx="871537" cy="369332"/>
          </a:xfrm>
          <a:prstGeom prst="rect">
            <a:avLst/>
          </a:prstGeom>
          <a:noFill/>
        </p:spPr>
        <p:txBody>
          <a:bodyPr wrap="square" rtlCol="0">
            <a:spAutoFit/>
          </a:bodyPr>
          <a:lstStyle/>
          <a:p>
            <a:r>
              <a:rPr lang="en-US" dirty="0" smtClean="0"/>
              <a:t>Hình 2</a:t>
            </a:r>
            <a:endParaRPr lang="vi-VN" dirty="0"/>
          </a:p>
        </p:txBody>
      </p:sp>
      <p:sp>
        <p:nvSpPr>
          <p:cNvPr id="58" name="TextBox 57"/>
          <p:cNvSpPr txBox="1"/>
          <p:nvPr/>
        </p:nvSpPr>
        <p:spPr>
          <a:xfrm>
            <a:off x="7441668" y="5793580"/>
            <a:ext cx="871537" cy="369332"/>
          </a:xfrm>
          <a:prstGeom prst="rect">
            <a:avLst/>
          </a:prstGeom>
          <a:noFill/>
        </p:spPr>
        <p:txBody>
          <a:bodyPr wrap="square" rtlCol="0">
            <a:spAutoFit/>
          </a:bodyPr>
          <a:lstStyle/>
          <a:p>
            <a:r>
              <a:rPr lang="en-US" dirty="0" smtClean="0"/>
              <a:t>Hình 3</a:t>
            </a:r>
            <a:endParaRPr lang="vi-VN" dirty="0"/>
          </a:p>
        </p:txBody>
      </p:sp>
      <p:grpSp>
        <p:nvGrpSpPr>
          <p:cNvPr id="51" name="Group 17"/>
          <p:cNvGrpSpPr>
            <a:grpSpLocks/>
          </p:cNvGrpSpPr>
          <p:nvPr/>
        </p:nvGrpSpPr>
        <p:grpSpPr bwMode="auto">
          <a:xfrm rot="-5400000">
            <a:off x="9558764" y="1528766"/>
            <a:ext cx="1647825" cy="1447800"/>
            <a:chOff x="3138" y="1872"/>
            <a:chExt cx="1038" cy="912"/>
          </a:xfrm>
        </p:grpSpPr>
        <p:sp>
          <p:nvSpPr>
            <p:cNvPr id="52" name="Freeform 18"/>
            <p:cNvSpPr>
              <a:spLocks/>
            </p:cNvSpPr>
            <p:nvPr/>
          </p:nvSpPr>
          <p:spPr bwMode="auto">
            <a:xfrm rot="10800000">
              <a:off x="3138"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chemeClr val="hlink"/>
            </a:solidFill>
            <a:ln w="9525">
              <a:miter lim="800000"/>
              <a:headEnd/>
              <a:tailEnd/>
            </a:ln>
            <a:scene3d>
              <a:camera prst="legacyObliqueTopRight"/>
              <a:lightRig rig="legacyFlat3" dir="b"/>
            </a:scene3d>
            <a:sp3d extrusionH="887400" prstMaterial="legacyMatte">
              <a:bevelT w="13500" h="13500" prst="angle"/>
              <a:bevelB w="13500" h="13500" prst="angle"/>
              <a:extrusionClr>
                <a:schemeClr val="hlink"/>
              </a:extrusionClr>
              <a:contourClr>
                <a:schemeClr val="hlink"/>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53" name="Text Box 19"/>
            <p:cNvSpPr txBox="1">
              <a:spLocks noChangeArrowheads="1"/>
            </p:cNvSpPr>
            <p:nvPr/>
          </p:nvSpPr>
          <p:spPr bwMode="auto">
            <a:xfrm rot="5400000">
              <a:off x="3583" y="2275"/>
              <a:ext cx="57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S</a:t>
              </a:r>
            </a:p>
          </p:txBody>
        </p:sp>
      </p:grpSp>
      <p:grpSp>
        <p:nvGrpSpPr>
          <p:cNvPr id="59" name="Group 20"/>
          <p:cNvGrpSpPr>
            <a:grpSpLocks/>
          </p:cNvGrpSpPr>
          <p:nvPr/>
        </p:nvGrpSpPr>
        <p:grpSpPr bwMode="auto">
          <a:xfrm rot="-5400000">
            <a:off x="9482564" y="4071941"/>
            <a:ext cx="1647825" cy="1447800"/>
            <a:chOff x="1440" y="1872"/>
            <a:chExt cx="1038" cy="912"/>
          </a:xfrm>
        </p:grpSpPr>
        <p:sp>
          <p:nvSpPr>
            <p:cNvPr id="60" name="Freeform 21"/>
            <p:cNvSpPr>
              <a:spLocks/>
            </p:cNvSpPr>
            <p:nvPr/>
          </p:nvSpPr>
          <p:spPr bwMode="auto">
            <a:xfrm>
              <a:off x="1440"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rgbClr val="CC3300"/>
            </a:solidFill>
            <a:ln w="9525">
              <a:miter lim="800000"/>
              <a:headEnd/>
              <a:tailEnd/>
            </a:ln>
            <a:scene3d>
              <a:camera prst="legacyObliqueTopRight"/>
              <a:lightRig rig="legacyFlat3" dir="b"/>
            </a:scene3d>
            <a:sp3d extrusionH="887400" prstMaterial="legacyMatte">
              <a:bevelT w="13500" h="13500" prst="angle"/>
              <a:bevelB w="13500" h="13500" prst="angle"/>
              <a:extrusionClr>
                <a:srgbClr val="CC3300"/>
              </a:extrusionClr>
              <a:contourClr>
                <a:srgbClr val="CC3300"/>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61" name="Text Box 22"/>
            <p:cNvSpPr txBox="1">
              <a:spLocks noChangeArrowheads="1"/>
            </p:cNvSpPr>
            <p:nvPr/>
          </p:nvSpPr>
          <p:spPr bwMode="auto">
            <a:xfrm rot="5400000">
              <a:off x="1565" y="2254"/>
              <a:ext cx="52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dirty="0">
                  <a:solidFill>
                    <a:schemeClr val="bg1"/>
                  </a:solidFill>
                  <a:latin typeface="Arial" panose="020B0604020202020204" pitchFamily="34" charset="0"/>
                </a:rPr>
                <a:t>N</a:t>
              </a:r>
            </a:p>
          </p:txBody>
        </p:sp>
      </p:grpSp>
      <p:sp>
        <p:nvSpPr>
          <p:cNvPr id="62" name="Line 41"/>
          <p:cNvSpPr>
            <a:spLocks noChangeShapeType="1"/>
          </p:cNvSpPr>
          <p:nvPr/>
        </p:nvSpPr>
        <p:spPr bwMode="auto">
          <a:xfrm flipV="1">
            <a:off x="10496976" y="2647953"/>
            <a:ext cx="0" cy="1447800"/>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63" name="Line 43"/>
          <p:cNvSpPr>
            <a:spLocks noChangeShapeType="1"/>
          </p:cNvSpPr>
          <p:nvPr/>
        </p:nvSpPr>
        <p:spPr bwMode="auto">
          <a:xfrm>
            <a:off x="9430176" y="3333753"/>
            <a:ext cx="2133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64" name="Line 44"/>
          <p:cNvSpPr>
            <a:spLocks noChangeShapeType="1"/>
          </p:cNvSpPr>
          <p:nvPr/>
        </p:nvSpPr>
        <p:spPr bwMode="auto">
          <a:xfrm flipH="1">
            <a:off x="9687351" y="3333753"/>
            <a:ext cx="428625" cy="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65" name="Line 45"/>
          <p:cNvSpPr>
            <a:spLocks noChangeShapeType="1"/>
          </p:cNvSpPr>
          <p:nvPr/>
        </p:nvSpPr>
        <p:spPr bwMode="auto">
          <a:xfrm flipV="1">
            <a:off x="10496976" y="2952753"/>
            <a:ext cx="415698" cy="38100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grpSp>
        <p:nvGrpSpPr>
          <p:cNvPr id="66" name="Group 52"/>
          <p:cNvGrpSpPr>
            <a:grpSpLocks/>
          </p:cNvGrpSpPr>
          <p:nvPr/>
        </p:nvGrpSpPr>
        <p:grpSpPr bwMode="auto">
          <a:xfrm>
            <a:off x="10823774" y="2876553"/>
            <a:ext cx="495300" cy="457200"/>
            <a:chOff x="4392" y="2096"/>
            <a:chExt cx="312" cy="288"/>
          </a:xfrm>
        </p:grpSpPr>
        <p:sp>
          <p:nvSpPr>
            <p:cNvPr id="67" name="Text Box 46"/>
            <p:cNvSpPr txBox="1">
              <a:spLocks noChangeArrowheads="1"/>
            </p:cNvSpPr>
            <p:nvPr/>
          </p:nvSpPr>
          <p:spPr bwMode="auto">
            <a:xfrm>
              <a:off x="4392" y="2096"/>
              <a:ext cx="3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a:latin typeface="Arial" panose="020B0604020202020204" pitchFamily="34" charset="0"/>
                </a:rPr>
                <a:t>F</a:t>
              </a:r>
            </a:p>
          </p:txBody>
        </p:sp>
        <p:sp>
          <p:nvSpPr>
            <p:cNvPr id="68" name="Line 49"/>
            <p:cNvSpPr>
              <a:spLocks noChangeShapeType="1"/>
            </p:cNvSpPr>
            <p:nvPr/>
          </p:nvSpPr>
          <p:spPr bwMode="auto">
            <a:xfrm>
              <a:off x="4448" y="2144"/>
              <a:ext cx="14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grpSp>
      <p:sp>
        <p:nvSpPr>
          <p:cNvPr id="69" name="Text Box 56"/>
          <p:cNvSpPr txBox="1">
            <a:spLocks noChangeArrowheads="1"/>
          </p:cNvSpPr>
          <p:nvPr/>
        </p:nvSpPr>
        <p:spPr bwMode="auto">
          <a:xfrm>
            <a:off x="9854039" y="2943229"/>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b="1">
                <a:latin typeface="Times New Roman" panose="02020603050405020304" pitchFamily="18" charset="0"/>
              </a:rPr>
              <a:t>I</a:t>
            </a:r>
          </a:p>
        </p:txBody>
      </p:sp>
      <p:sp>
        <p:nvSpPr>
          <p:cNvPr id="70" name="TextBox 69"/>
          <p:cNvSpPr txBox="1"/>
          <p:nvPr/>
        </p:nvSpPr>
        <p:spPr>
          <a:xfrm>
            <a:off x="9910745" y="5793579"/>
            <a:ext cx="871537" cy="369332"/>
          </a:xfrm>
          <a:prstGeom prst="rect">
            <a:avLst/>
          </a:prstGeom>
          <a:noFill/>
        </p:spPr>
        <p:txBody>
          <a:bodyPr wrap="square" rtlCol="0">
            <a:spAutoFit/>
          </a:bodyPr>
          <a:lstStyle/>
          <a:p>
            <a:r>
              <a:rPr lang="en-US" dirty="0" smtClean="0"/>
              <a:t>Hình </a:t>
            </a:r>
            <a:r>
              <a:rPr lang="en-US" dirty="0" smtClean="0"/>
              <a:t>4</a:t>
            </a:r>
            <a:endParaRPr lang="vi-VN" dirty="0"/>
          </a:p>
        </p:txBody>
      </p:sp>
    </p:spTree>
    <p:extLst>
      <p:ext uri="{BB962C8B-B14F-4D97-AF65-F5344CB8AC3E}">
        <p14:creationId xmlns:p14="http://schemas.microsoft.com/office/powerpoint/2010/main" val="1726552416"/>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5843"/>
                                        </p:tgtEl>
                                        <p:attrNameLst>
                                          <p:attrName>style.visibility</p:attrName>
                                        </p:attrNameLst>
                                      </p:cBhvr>
                                      <p:to>
                                        <p:strVal val="visible"/>
                                      </p:to>
                                    </p:set>
                                    <p:animEffect transition="in" filter="wipe(down)">
                                      <p:cBhvr>
                                        <p:cTn id="7" dur="500"/>
                                        <p:tgtEl>
                                          <p:spTgt spid="3584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5873"/>
                                        </p:tgtEl>
                                        <p:attrNameLst>
                                          <p:attrName>style.visibility</p:attrName>
                                        </p:attrNameLst>
                                      </p:cBhvr>
                                      <p:to>
                                        <p:strVal val="visible"/>
                                      </p:to>
                                    </p:set>
                                    <p:animEffect transition="in" filter="wipe(down)">
                                      <p:cBhvr>
                                        <p:cTn id="12" dur="500"/>
                                        <p:tgtEl>
                                          <p:spTgt spid="35873"/>
                                        </p:tgtEl>
                                      </p:cBhvr>
                                    </p:animEffect>
                                  </p:childTnLst>
                                </p:cTn>
                              </p:par>
                              <p:par>
                                <p:cTn id="13" presetID="4" presetClass="entr" presetSubtype="16"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ox(in)">
                                      <p:cBhvr>
                                        <p:cTn id="15" dur="500"/>
                                        <p:tgtEl>
                                          <p:spTgt spid="1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4" fill="hold" nodeType="clickEffect">
                                  <p:stCondLst>
                                    <p:cond delay="0"/>
                                  </p:stCondLst>
                                  <p:childTnLst>
                                    <p:set>
                                      <p:cBhvr>
                                        <p:cTn id="19" dur="1" fill="hold">
                                          <p:stCondLst>
                                            <p:cond delay="0"/>
                                          </p:stCondLst>
                                        </p:cTn>
                                        <p:tgtEl>
                                          <p:spTgt spid="35842"/>
                                        </p:tgtEl>
                                        <p:attrNameLst>
                                          <p:attrName>style.visibility</p:attrName>
                                        </p:attrNameLst>
                                      </p:cBhvr>
                                      <p:to>
                                        <p:strVal val="visible"/>
                                      </p:to>
                                    </p:set>
                                    <p:animEffect transition="in" filter="wipe(down)">
                                      <p:cBhvr>
                                        <p:cTn id="20" dur="500"/>
                                        <p:tgtEl>
                                          <p:spTgt spid="35842"/>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6" fill="hold" nodeType="clickEffect">
                                  <p:stCondLst>
                                    <p:cond delay="0"/>
                                  </p:stCondLst>
                                  <p:childTnLst>
                                    <p:set>
                                      <p:cBhvr>
                                        <p:cTn id="24" dur="1" fill="hold">
                                          <p:stCondLst>
                                            <p:cond delay="0"/>
                                          </p:stCondLst>
                                        </p:cTn>
                                        <p:tgtEl>
                                          <p:spTgt spid="35874"/>
                                        </p:tgtEl>
                                        <p:attrNameLst>
                                          <p:attrName>style.visibility</p:attrName>
                                        </p:attrNameLst>
                                      </p:cBhvr>
                                      <p:to>
                                        <p:strVal val="visible"/>
                                      </p:to>
                                    </p:set>
                                    <p:animEffect transition="in" filter="strips(downRight)">
                                      <p:cBhvr>
                                        <p:cTn id="25" dur="500"/>
                                        <p:tgtEl>
                                          <p:spTgt spid="35874"/>
                                        </p:tgtEl>
                                      </p:cBhvr>
                                    </p:animEffect>
                                  </p:childTnLst>
                                </p:cTn>
                              </p:par>
                              <p:par>
                                <p:cTn id="26" presetID="4" presetClass="entr" presetSubtype="16"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ox(in)">
                                      <p:cBhvr>
                                        <p:cTn id="28" dur="500"/>
                                        <p:tgtEl>
                                          <p:spTgt spid="1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4" fill="hold" nodeType="clickEffect">
                                  <p:stCondLst>
                                    <p:cond delay="0"/>
                                  </p:stCondLst>
                                  <p:childTnLst>
                                    <p:set>
                                      <p:cBhvr>
                                        <p:cTn id="32" dur="1" fill="hold">
                                          <p:stCondLst>
                                            <p:cond delay="0"/>
                                          </p:stCondLst>
                                        </p:cTn>
                                        <p:tgtEl>
                                          <p:spTgt spid="35881"/>
                                        </p:tgtEl>
                                        <p:attrNameLst>
                                          <p:attrName>style.visibility</p:attrName>
                                        </p:attrNameLst>
                                      </p:cBhvr>
                                      <p:to>
                                        <p:strVal val="visible"/>
                                      </p:to>
                                    </p:set>
                                    <p:animEffect transition="in" filter="wipe(down)">
                                      <p:cBhvr>
                                        <p:cTn id="33" dur="500"/>
                                        <p:tgtEl>
                                          <p:spTgt spid="35881"/>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12" fill="hold" nodeType="clickEffect">
                                  <p:stCondLst>
                                    <p:cond delay="0"/>
                                  </p:stCondLst>
                                  <p:childTnLst>
                                    <p:set>
                                      <p:cBhvr>
                                        <p:cTn id="37" dur="1" fill="hold">
                                          <p:stCondLst>
                                            <p:cond delay="0"/>
                                          </p:stCondLst>
                                        </p:cTn>
                                        <p:tgtEl>
                                          <p:spTgt spid="35885"/>
                                        </p:tgtEl>
                                        <p:attrNameLst>
                                          <p:attrName>style.visibility</p:attrName>
                                        </p:attrNameLst>
                                      </p:cBhvr>
                                      <p:to>
                                        <p:strVal val="visible"/>
                                      </p:to>
                                    </p:set>
                                    <p:animEffect transition="in" filter="strips(downLeft)">
                                      <p:cBhvr>
                                        <p:cTn id="38" dur="500"/>
                                        <p:tgtEl>
                                          <p:spTgt spid="35885"/>
                                        </p:tgtEl>
                                      </p:cBhvr>
                                    </p:animEffect>
                                  </p:childTnLst>
                                </p:cTn>
                              </p:par>
                              <p:par>
                                <p:cTn id="39" presetID="4" presetClass="entr" presetSubtype="16" fill="hold" nodeType="with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box(in)">
                                      <p:cBhvr>
                                        <p:cTn id="41" dur="5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62"/>
                                        </p:tgtEl>
                                        <p:attrNameLst>
                                          <p:attrName>style.visibility</p:attrName>
                                        </p:attrNameLst>
                                      </p:cBhvr>
                                      <p:to>
                                        <p:strVal val="visible"/>
                                      </p:to>
                                    </p:set>
                                    <p:animEffect transition="in" filter="wipe(down)">
                                      <p:cBhvr>
                                        <p:cTn id="46" dur="500"/>
                                        <p:tgtEl>
                                          <p:spTgt spid="62"/>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12" fill="hold" nodeType="clickEffect">
                                  <p:stCondLst>
                                    <p:cond delay="0"/>
                                  </p:stCondLst>
                                  <p:childTnLst>
                                    <p:set>
                                      <p:cBhvr>
                                        <p:cTn id="50" dur="1" fill="hold">
                                          <p:stCondLst>
                                            <p:cond delay="0"/>
                                          </p:stCondLst>
                                        </p:cTn>
                                        <p:tgtEl>
                                          <p:spTgt spid="65"/>
                                        </p:tgtEl>
                                        <p:attrNameLst>
                                          <p:attrName>style.visibility</p:attrName>
                                        </p:attrNameLst>
                                      </p:cBhvr>
                                      <p:to>
                                        <p:strVal val="visible"/>
                                      </p:to>
                                    </p:set>
                                    <p:animEffect transition="in" filter="strips(downLeft)">
                                      <p:cBhvr>
                                        <p:cTn id="51" dur="500"/>
                                        <p:tgtEl>
                                          <p:spTgt spid="65"/>
                                        </p:tgtEl>
                                      </p:cBhvr>
                                    </p:animEffect>
                                  </p:childTnLst>
                                </p:cTn>
                              </p:par>
                              <p:par>
                                <p:cTn id="52" presetID="4" presetClass="entr" presetSubtype="16" fill="hold" nodeType="withEffect">
                                  <p:stCondLst>
                                    <p:cond delay="0"/>
                                  </p:stCondLst>
                                  <p:childTnLst>
                                    <p:set>
                                      <p:cBhvr>
                                        <p:cTn id="53" dur="1" fill="hold">
                                          <p:stCondLst>
                                            <p:cond delay="0"/>
                                          </p:stCondLst>
                                        </p:cTn>
                                        <p:tgtEl>
                                          <p:spTgt spid="66"/>
                                        </p:tgtEl>
                                        <p:attrNameLst>
                                          <p:attrName>style.visibility</p:attrName>
                                        </p:attrNameLst>
                                      </p:cBhvr>
                                      <p:to>
                                        <p:strVal val="visible"/>
                                      </p:to>
                                    </p:set>
                                    <p:animEffect transition="in" filter="box(in)">
                                      <p:cBhvr>
                                        <p:cTn id="54"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2065815" y="4766116"/>
            <a:ext cx="1223976" cy="846246"/>
            <a:chOff x="8191501" y="3649555"/>
            <a:chExt cx="1162050" cy="846246"/>
          </a:xfrm>
        </p:grpSpPr>
        <p:sp>
          <p:nvSpPr>
            <p:cNvPr id="67" name="Line 16"/>
            <p:cNvSpPr>
              <a:spLocks noChangeShapeType="1"/>
            </p:cNvSpPr>
            <p:nvPr/>
          </p:nvSpPr>
          <p:spPr bwMode="auto">
            <a:xfrm flipH="1" flipV="1">
              <a:off x="8301159" y="3649555"/>
              <a:ext cx="1009527" cy="17571"/>
            </a:xfrm>
            <a:prstGeom prst="line">
              <a:avLst/>
            </a:prstGeom>
            <a:noFill/>
            <a:ln w="2857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8" name="Line 17"/>
            <p:cNvSpPr>
              <a:spLocks noChangeShapeType="1"/>
            </p:cNvSpPr>
            <p:nvPr/>
          </p:nvSpPr>
          <p:spPr bwMode="auto">
            <a:xfrm flipH="1">
              <a:off x="8210551" y="4110038"/>
              <a:ext cx="1143000" cy="0"/>
            </a:xfrm>
            <a:prstGeom prst="line">
              <a:avLst/>
            </a:prstGeom>
            <a:noFill/>
            <a:ln w="2857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9" name="Line 18"/>
            <p:cNvSpPr>
              <a:spLocks noChangeShapeType="1"/>
            </p:cNvSpPr>
            <p:nvPr/>
          </p:nvSpPr>
          <p:spPr bwMode="auto">
            <a:xfrm flipH="1">
              <a:off x="8191501" y="4495801"/>
              <a:ext cx="1143000" cy="0"/>
            </a:xfrm>
            <a:prstGeom prst="line">
              <a:avLst/>
            </a:prstGeom>
            <a:noFill/>
            <a:ln w="2857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80" name="AutoShape 30"/>
          <p:cNvSpPr>
            <a:spLocks noChangeArrowheads="1"/>
          </p:cNvSpPr>
          <p:nvPr/>
        </p:nvSpPr>
        <p:spPr bwMode="auto">
          <a:xfrm rot="-5841357">
            <a:off x="3283392" y="3523871"/>
            <a:ext cx="304430" cy="609600"/>
          </a:xfrm>
          <a:prstGeom prst="curvedLeftArrow">
            <a:avLst>
              <a:gd name="adj1" fmla="val 40000"/>
              <a:gd name="adj2" fmla="val 80000"/>
              <a:gd name="adj3" fmla="val 33333"/>
            </a:avLst>
          </a:prstGeom>
          <a:solidFill>
            <a:schemeClr val="hlink"/>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12" name="Group 11"/>
          <p:cNvGrpSpPr/>
          <p:nvPr/>
        </p:nvGrpSpPr>
        <p:grpSpPr>
          <a:xfrm>
            <a:off x="700923" y="3480977"/>
            <a:ext cx="3962400" cy="2988663"/>
            <a:chOff x="7258050" y="3652838"/>
            <a:chExt cx="3962400" cy="3429000"/>
          </a:xfrm>
        </p:grpSpPr>
        <p:sp>
          <p:nvSpPr>
            <p:cNvPr id="55" name="AutoShape 4"/>
            <p:cNvSpPr>
              <a:spLocks noChangeArrowheads="1"/>
            </p:cNvSpPr>
            <p:nvPr/>
          </p:nvSpPr>
          <p:spPr bwMode="auto">
            <a:xfrm>
              <a:off x="7258050" y="4719638"/>
              <a:ext cx="1371600" cy="1600200"/>
            </a:xfrm>
            <a:prstGeom prst="cube">
              <a:avLst>
                <a:gd name="adj" fmla="val 25000"/>
              </a:avLst>
            </a:prstGeom>
            <a:solidFill>
              <a:srgbClr val="0070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5400">
                  <a:solidFill>
                    <a:schemeClr val="bg1"/>
                  </a:solidFill>
                  <a:latin typeface="Times New Roman" panose="02020603050405020304" pitchFamily="18" charset="0"/>
                </a:rPr>
                <a:t>S</a:t>
              </a:r>
            </a:p>
          </p:txBody>
        </p:sp>
        <p:sp>
          <p:nvSpPr>
            <p:cNvPr id="56" name="AutoShape 5"/>
            <p:cNvSpPr>
              <a:spLocks noChangeArrowheads="1"/>
            </p:cNvSpPr>
            <p:nvPr/>
          </p:nvSpPr>
          <p:spPr bwMode="auto">
            <a:xfrm>
              <a:off x="9848850" y="4795838"/>
              <a:ext cx="1371600" cy="1600200"/>
            </a:xfrm>
            <a:prstGeom prst="cube">
              <a:avLst>
                <a:gd name="adj" fmla="val 25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5400" dirty="0">
                  <a:solidFill>
                    <a:schemeClr val="bg1"/>
                  </a:solidFill>
                  <a:latin typeface="Times New Roman" panose="02020603050405020304" pitchFamily="18" charset="0"/>
                </a:rPr>
                <a:t>N </a:t>
              </a:r>
            </a:p>
          </p:txBody>
        </p:sp>
        <p:sp>
          <p:nvSpPr>
            <p:cNvPr id="57" name="Line 6"/>
            <p:cNvSpPr>
              <a:spLocks noChangeShapeType="1"/>
            </p:cNvSpPr>
            <p:nvPr/>
          </p:nvSpPr>
          <p:spPr bwMode="auto">
            <a:xfrm flipH="1">
              <a:off x="8096250" y="6167438"/>
              <a:ext cx="457200" cy="45720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58" name="Line 7"/>
            <p:cNvSpPr>
              <a:spLocks noChangeShapeType="1"/>
            </p:cNvSpPr>
            <p:nvPr/>
          </p:nvSpPr>
          <p:spPr bwMode="auto">
            <a:xfrm flipH="1">
              <a:off x="7562850" y="6091238"/>
              <a:ext cx="457200" cy="45720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59" name="Line 8"/>
            <p:cNvSpPr>
              <a:spLocks noChangeShapeType="1"/>
            </p:cNvSpPr>
            <p:nvPr/>
          </p:nvSpPr>
          <p:spPr bwMode="auto">
            <a:xfrm flipH="1">
              <a:off x="7562850" y="3881438"/>
              <a:ext cx="2743200" cy="2971800"/>
            </a:xfrm>
            <a:prstGeom prst="line">
              <a:avLst/>
            </a:prstGeom>
            <a:noFill/>
            <a:ln w="9525">
              <a:solidFill>
                <a:schemeClr val="tx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66" name="Line 15"/>
            <p:cNvSpPr>
              <a:spLocks noChangeShapeType="1"/>
            </p:cNvSpPr>
            <p:nvPr/>
          </p:nvSpPr>
          <p:spPr bwMode="auto">
            <a:xfrm>
              <a:off x="7791450" y="6091238"/>
              <a:ext cx="228600" cy="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70" name="Line 19"/>
            <p:cNvSpPr>
              <a:spLocks noChangeShapeType="1"/>
            </p:cNvSpPr>
            <p:nvPr/>
          </p:nvSpPr>
          <p:spPr bwMode="auto">
            <a:xfrm flipH="1">
              <a:off x="7791450" y="4491038"/>
              <a:ext cx="1524000" cy="160020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71" name="Line 20"/>
            <p:cNvSpPr>
              <a:spLocks noChangeShapeType="1"/>
            </p:cNvSpPr>
            <p:nvPr/>
          </p:nvSpPr>
          <p:spPr bwMode="auto">
            <a:xfrm flipH="1">
              <a:off x="8782050" y="4491038"/>
              <a:ext cx="1600200" cy="167640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72" name="Line 21"/>
            <p:cNvSpPr>
              <a:spLocks noChangeShapeType="1"/>
            </p:cNvSpPr>
            <p:nvPr/>
          </p:nvSpPr>
          <p:spPr bwMode="auto">
            <a:xfrm flipV="1">
              <a:off x="8534695" y="5024438"/>
              <a:ext cx="304800" cy="304800"/>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73" name="Line 22"/>
            <p:cNvSpPr>
              <a:spLocks noChangeShapeType="1"/>
            </p:cNvSpPr>
            <p:nvPr/>
          </p:nvSpPr>
          <p:spPr bwMode="auto">
            <a:xfrm flipH="1">
              <a:off x="8886825" y="5631160"/>
              <a:ext cx="404811" cy="417214"/>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75" name="Text Box 24"/>
            <p:cNvSpPr txBox="1">
              <a:spLocks noChangeArrowheads="1"/>
            </p:cNvSpPr>
            <p:nvPr/>
          </p:nvSpPr>
          <p:spPr bwMode="auto">
            <a:xfrm>
              <a:off x="9163050" y="3957638"/>
              <a:ext cx="22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a:latin typeface=".VnTime" panose="020B7200000000000000" pitchFamily="34" charset="0"/>
                </a:rPr>
                <a:t>B</a:t>
              </a:r>
            </a:p>
          </p:txBody>
        </p:sp>
        <p:sp>
          <p:nvSpPr>
            <p:cNvPr id="76" name="Text Box 25"/>
            <p:cNvSpPr txBox="1">
              <a:spLocks noChangeArrowheads="1"/>
            </p:cNvSpPr>
            <p:nvPr/>
          </p:nvSpPr>
          <p:spPr bwMode="auto">
            <a:xfrm>
              <a:off x="10382250" y="4110038"/>
              <a:ext cx="22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a:latin typeface=".VnTime" panose="020B7200000000000000" pitchFamily="34" charset="0"/>
                </a:rPr>
                <a:t>C</a:t>
              </a:r>
            </a:p>
          </p:txBody>
        </p:sp>
        <p:sp>
          <p:nvSpPr>
            <p:cNvPr id="77" name="Text Box 26"/>
            <p:cNvSpPr txBox="1">
              <a:spLocks noChangeArrowheads="1"/>
            </p:cNvSpPr>
            <p:nvPr/>
          </p:nvSpPr>
          <p:spPr bwMode="auto">
            <a:xfrm>
              <a:off x="8786812" y="6083077"/>
              <a:ext cx="22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dirty="0">
                  <a:latin typeface=".VnTime" panose="020B7200000000000000" pitchFamily="34" charset="0"/>
                </a:rPr>
                <a:t>D</a:t>
              </a:r>
            </a:p>
          </p:txBody>
        </p:sp>
        <p:sp>
          <p:nvSpPr>
            <p:cNvPr id="78" name="Text Box 28"/>
            <p:cNvSpPr txBox="1">
              <a:spLocks noChangeArrowheads="1"/>
            </p:cNvSpPr>
            <p:nvPr/>
          </p:nvSpPr>
          <p:spPr bwMode="auto">
            <a:xfrm>
              <a:off x="7258050" y="6624638"/>
              <a:ext cx="30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a:latin typeface=".VnTime" panose="020B7200000000000000" pitchFamily="34" charset="0"/>
                </a:rPr>
                <a:t>o</a:t>
              </a:r>
            </a:p>
          </p:txBody>
        </p:sp>
        <p:sp>
          <p:nvSpPr>
            <p:cNvPr id="79" name="Text Box 29"/>
            <p:cNvSpPr txBox="1">
              <a:spLocks noChangeArrowheads="1"/>
            </p:cNvSpPr>
            <p:nvPr/>
          </p:nvSpPr>
          <p:spPr bwMode="auto">
            <a:xfrm>
              <a:off x="10229850" y="3652838"/>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a:latin typeface=".VnTime" panose="020B7200000000000000" pitchFamily="34" charset="0"/>
                </a:rPr>
                <a:t>o’</a:t>
              </a:r>
            </a:p>
          </p:txBody>
        </p:sp>
        <p:sp>
          <p:nvSpPr>
            <p:cNvPr id="82" name="Line 32"/>
            <p:cNvSpPr>
              <a:spLocks noChangeShapeType="1"/>
            </p:cNvSpPr>
            <p:nvPr/>
          </p:nvSpPr>
          <p:spPr bwMode="auto">
            <a:xfrm>
              <a:off x="9315450" y="4491039"/>
              <a:ext cx="1066800" cy="3175"/>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83" name="Line 34"/>
            <p:cNvSpPr>
              <a:spLocks noChangeShapeType="1"/>
            </p:cNvSpPr>
            <p:nvPr/>
          </p:nvSpPr>
          <p:spPr bwMode="auto">
            <a:xfrm>
              <a:off x="8553450" y="6167438"/>
              <a:ext cx="228600" cy="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84" name="Text Box 35"/>
            <p:cNvSpPr txBox="1">
              <a:spLocks noChangeArrowheads="1"/>
            </p:cNvSpPr>
            <p:nvPr/>
          </p:nvSpPr>
          <p:spPr bwMode="auto">
            <a:xfrm>
              <a:off x="7515225" y="5914946"/>
              <a:ext cx="30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dirty="0">
                  <a:latin typeface=".VnTime" panose="020B7200000000000000" pitchFamily="34" charset="0"/>
                </a:rPr>
                <a:t>A</a:t>
              </a:r>
            </a:p>
          </p:txBody>
        </p:sp>
      </p:grpSp>
      <p:sp>
        <p:nvSpPr>
          <p:cNvPr id="112" name="AutoShape 29"/>
          <p:cNvSpPr>
            <a:spLocks noChangeArrowheads="1"/>
          </p:cNvSpPr>
          <p:nvPr/>
        </p:nvSpPr>
        <p:spPr bwMode="auto">
          <a:xfrm rot="-5841357">
            <a:off x="9416911" y="667428"/>
            <a:ext cx="260789" cy="544614"/>
          </a:xfrm>
          <a:prstGeom prst="curvedLeftArrow">
            <a:avLst>
              <a:gd name="adj1" fmla="val 30000"/>
              <a:gd name="adj2" fmla="val 60000"/>
              <a:gd name="adj3" fmla="val 33333"/>
            </a:avLst>
          </a:prstGeom>
          <a:solidFill>
            <a:schemeClr val="hlink"/>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3" name="Line 30"/>
          <p:cNvSpPr>
            <a:spLocks noChangeShapeType="1"/>
          </p:cNvSpPr>
          <p:nvPr/>
        </p:nvSpPr>
        <p:spPr bwMode="auto">
          <a:xfrm flipH="1" flipV="1">
            <a:off x="8408681" y="1075246"/>
            <a:ext cx="2602" cy="648164"/>
          </a:xfrm>
          <a:prstGeom prst="line">
            <a:avLst/>
          </a:prstGeom>
          <a:noFill/>
          <a:ln w="5715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4" name="Line 31"/>
          <p:cNvSpPr>
            <a:spLocks noChangeShapeType="1"/>
          </p:cNvSpPr>
          <p:nvPr/>
        </p:nvSpPr>
        <p:spPr bwMode="auto">
          <a:xfrm>
            <a:off x="9058182" y="2016249"/>
            <a:ext cx="0" cy="695881"/>
          </a:xfrm>
          <a:prstGeom prst="line">
            <a:avLst/>
          </a:prstGeom>
          <a:noFill/>
          <a:ln w="5715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grpSp>
        <p:nvGrpSpPr>
          <p:cNvPr id="10" name="Group 9"/>
          <p:cNvGrpSpPr/>
          <p:nvPr/>
        </p:nvGrpSpPr>
        <p:grpSpPr>
          <a:xfrm>
            <a:off x="1174704" y="654095"/>
            <a:ext cx="3743371" cy="2431179"/>
            <a:chOff x="6953251" y="-18168"/>
            <a:chExt cx="4129088" cy="3119296"/>
          </a:xfrm>
        </p:grpSpPr>
        <p:sp>
          <p:nvSpPr>
            <p:cNvPr id="91" name="AutoShape 7"/>
            <p:cNvSpPr>
              <a:spLocks noChangeArrowheads="1"/>
            </p:cNvSpPr>
            <p:nvPr/>
          </p:nvSpPr>
          <p:spPr bwMode="auto">
            <a:xfrm>
              <a:off x="6953251" y="1196128"/>
              <a:ext cx="1371600" cy="1600200"/>
            </a:xfrm>
            <a:prstGeom prst="cube">
              <a:avLst>
                <a:gd name="adj" fmla="val 25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5400" dirty="0">
                  <a:solidFill>
                    <a:schemeClr val="bg1"/>
                  </a:solidFill>
                  <a:latin typeface="Times New Roman" panose="02020603050405020304" pitchFamily="18" charset="0"/>
                </a:rPr>
                <a:t>N </a:t>
              </a:r>
            </a:p>
          </p:txBody>
        </p:sp>
        <p:sp>
          <p:nvSpPr>
            <p:cNvPr id="92" name="Line 8"/>
            <p:cNvSpPr>
              <a:spLocks noChangeShapeType="1"/>
            </p:cNvSpPr>
            <p:nvPr/>
          </p:nvSpPr>
          <p:spPr bwMode="auto">
            <a:xfrm flipH="1">
              <a:off x="7548564" y="833319"/>
              <a:ext cx="1524000" cy="160020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93" name="Line 9"/>
            <p:cNvSpPr>
              <a:spLocks noChangeShapeType="1"/>
            </p:cNvSpPr>
            <p:nvPr/>
          </p:nvSpPr>
          <p:spPr bwMode="auto">
            <a:xfrm flipH="1">
              <a:off x="8553451" y="891328"/>
              <a:ext cx="1524000" cy="167640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94" name="Line 10"/>
            <p:cNvSpPr>
              <a:spLocks noChangeShapeType="1"/>
            </p:cNvSpPr>
            <p:nvPr/>
          </p:nvSpPr>
          <p:spPr bwMode="auto">
            <a:xfrm>
              <a:off x="7486651" y="2491528"/>
              <a:ext cx="228600" cy="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95" name="Line 11"/>
            <p:cNvSpPr>
              <a:spLocks noChangeShapeType="1"/>
            </p:cNvSpPr>
            <p:nvPr/>
          </p:nvSpPr>
          <p:spPr bwMode="auto">
            <a:xfrm flipH="1">
              <a:off x="7258051" y="2491528"/>
              <a:ext cx="457200" cy="45720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96" name="Line 12"/>
            <p:cNvSpPr>
              <a:spLocks noChangeShapeType="1"/>
            </p:cNvSpPr>
            <p:nvPr/>
          </p:nvSpPr>
          <p:spPr bwMode="auto">
            <a:xfrm flipH="1">
              <a:off x="7867651" y="2567728"/>
              <a:ext cx="457200" cy="45720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97" name="Line 13"/>
            <p:cNvSpPr>
              <a:spLocks noChangeShapeType="1"/>
            </p:cNvSpPr>
            <p:nvPr/>
          </p:nvSpPr>
          <p:spPr bwMode="auto">
            <a:xfrm flipV="1">
              <a:off x="8478408" y="1168057"/>
              <a:ext cx="290678" cy="270712"/>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04" name="AutoShape 20"/>
            <p:cNvSpPr>
              <a:spLocks noChangeArrowheads="1"/>
            </p:cNvSpPr>
            <p:nvPr/>
          </p:nvSpPr>
          <p:spPr bwMode="auto">
            <a:xfrm>
              <a:off x="9710739" y="1043728"/>
              <a:ext cx="1371600" cy="1600200"/>
            </a:xfrm>
            <a:prstGeom prst="cube">
              <a:avLst>
                <a:gd name="adj" fmla="val 25000"/>
              </a:avLst>
            </a:prstGeom>
            <a:solidFill>
              <a:srgbClr val="0070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5400" dirty="0">
                  <a:solidFill>
                    <a:schemeClr val="bg1"/>
                  </a:solidFill>
                  <a:latin typeface="Times New Roman" panose="02020603050405020304" pitchFamily="18" charset="0"/>
                </a:rPr>
                <a:t>S</a:t>
              </a:r>
            </a:p>
          </p:txBody>
        </p:sp>
        <p:sp>
          <p:nvSpPr>
            <p:cNvPr id="105" name="Line 21"/>
            <p:cNvSpPr>
              <a:spLocks noChangeShapeType="1"/>
            </p:cNvSpPr>
            <p:nvPr/>
          </p:nvSpPr>
          <p:spPr bwMode="auto">
            <a:xfrm flipH="1">
              <a:off x="8929690" y="1805726"/>
              <a:ext cx="309562" cy="315787"/>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06" name="Line 22"/>
            <p:cNvSpPr>
              <a:spLocks noChangeShapeType="1"/>
            </p:cNvSpPr>
            <p:nvPr/>
          </p:nvSpPr>
          <p:spPr bwMode="auto">
            <a:xfrm flipH="1">
              <a:off x="7486651" y="129328"/>
              <a:ext cx="2743200" cy="2971800"/>
            </a:xfrm>
            <a:prstGeom prst="line">
              <a:avLst/>
            </a:prstGeom>
            <a:noFill/>
            <a:ln w="9525">
              <a:solidFill>
                <a:schemeClr val="tx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07" name="Text Box 23"/>
            <p:cNvSpPr txBox="1">
              <a:spLocks noChangeArrowheads="1"/>
            </p:cNvSpPr>
            <p:nvPr/>
          </p:nvSpPr>
          <p:spPr bwMode="auto">
            <a:xfrm>
              <a:off x="7105651" y="2339128"/>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a:latin typeface=".VnTime" panose="020B7200000000000000" pitchFamily="34" charset="0"/>
                </a:rPr>
                <a:t>A</a:t>
              </a:r>
            </a:p>
          </p:txBody>
        </p:sp>
        <p:sp>
          <p:nvSpPr>
            <p:cNvPr id="108" name="Text Box 24"/>
            <p:cNvSpPr txBox="1">
              <a:spLocks noChangeArrowheads="1"/>
            </p:cNvSpPr>
            <p:nvPr/>
          </p:nvSpPr>
          <p:spPr bwMode="auto">
            <a:xfrm>
              <a:off x="8852650" y="492490"/>
              <a:ext cx="30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a:latin typeface=".VnTime" panose="020B7200000000000000" pitchFamily="34" charset="0"/>
                </a:rPr>
                <a:t>B</a:t>
              </a:r>
            </a:p>
          </p:txBody>
        </p:sp>
        <p:sp>
          <p:nvSpPr>
            <p:cNvPr id="109" name="Text Box 25"/>
            <p:cNvSpPr txBox="1">
              <a:spLocks noChangeArrowheads="1"/>
            </p:cNvSpPr>
            <p:nvPr/>
          </p:nvSpPr>
          <p:spPr bwMode="auto">
            <a:xfrm>
              <a:off x="9934576" y="604323"/>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dirty="0">
                  <a:latin typeface=".VnTime" panose="020B7200000000000000" pitchFamily="34" charset="0"/>
                </a:rPr>
                <a:t>C</a:t>
              </a:r>
            </a:p>
          </p:txBody>
        </p:sp>
        <p:sp>
          <p:nvSpPr>
            <p:cNvPr id="110" name="Text Box 26"/>
            <p:cNvSpPr txBox="1">
              <a:spLocks noChangeArrowheads="1"/>
            </p:cNvSpPr>
            <p:nvPr/>
          </p:nvSpPr>
          <p:spPr bwMode="auto">
            <a:xfrm>
              <a:off x="8396289" y="2482403"/>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dirty="0">
                  <a:latin typeface=".VnTime" panose="020B7200000000000000" pitchFamily="34" charset="0"/>
                </a:rPr>
                <a:t>D</a:t>
              </a:r>
            </a:p>
          </p:txBody>
        </p:sp>
        <p:sp>
          <p:nvSpPr>
            <p:cNvPr id="111" name="Text Box 28"/>
            <p:cNvSpPr txBox="1">
              <a:spLocks noChangeArrowheads="1"/>
            </p:cNvSpPr>
            <p:nvPr/>
          </p:nvSpPr>
          <p:spPr bwMode="auto">
            <a:xfrm>
              <a:off x="10095082" y="-18168"/>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dirty="0">
                  <a:latin typeface=".VnTime" panose="020B7200000000000000" pitchFamily="34" charset="0"/>
                </a:rPr>
                <a:t>o’</a:t>
              </a:r>
            </a:p>
          </p:txBody>
        </p:sp>
        <p:sp>
          <p:nvSpPr>
            <p:cNvPr id="115" name="Line 32"/>
            <p:cNvSpPr>
              <a:spLocks noChangeShapeType="1"/>
            </p:cNvSpPr>
            <p:nvPr/>
          </p:nvSpPr>
          <p:spPr bwMode="auto">
            <a:xfrm>
              <a:off x="8324851" y="2567728"/>
              <a:ext cx="228600" cy="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16" name="Line 35"/>
            <p:cNvSpPr>
              <a:spLocks noChangeShapeType="1"/>
            </p:cNvSpPr>
            <p:nvPr/>
          </p:nvSpPr>
          <p:spPr bwMode="auto">
            <a:xfrm>
              <a:off x="9010651" y="891329"/>
              <a:ext cx="1066800" cy="3175"/>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grpSp>
      <p:cxnSp>
        <p:nvCxnSpPr>
          <p:cNvPr id="3" name="Straight Connector 2"/>
          <p:cNvCxnSpPr/>
          <p:nvPr/>
        </p:nvCxnSpPr>
        <p:spPr>
          <a:xfrm>
            <a:off x="6043612" y="15651"/>
            <a:ext cx="0" cy="6889750"/>
          </a:xfrm>
          <a:prstGeom prst="line">
            <a:avLst/>
          </a:prstGeom>
        </p:spPr>
        <p:style>
          <a:lnRef idx="1">
            <a:schemeClr val="dk1"/>
          </a:lnRef>
          <a:fillRef idx="0">
            <a:schemeClr val="dk1"/>
          </a:fillRef>
          <a:effectRef idx="0">
            <a:schemeClr val="dk1"/>
          </a:effectRef>
          <a:fontRef idx="minor">
            <a:schemeClr val="tx1"/>
          </a:fontRef>
        </p:style>
      </p:cxnSp>
      <p:cxnSp>
        <p:nvCxnSpPr>
          <p:cNvPr id="5" name="Straight Connector 4"/>
          <p:cNvCxnSpPr/>
          <p:nvPr/>
        </p:nvCxnSpPr>
        <p:spPr>
          <a:xfrm>
            <a:off x="0" y="3423723"/>
            <a:ext cx="12087225" cy="0"/>
          </a:xfrm>
          <a:prstGeom prst="line">
            <a:avLst/>
          </a:prstGeom>
        </p:spPr>
        <p:style>
          <a:lnRef idx="1">
            <a:schemeClr val="dk1"/>
          </a:lnRef>
          <a:fillRef idx="0">
            <a:schemeClr val="dk1"/>
          </a:fillRef>
          <a:effectRef idx="0">
            <a:schemeClr val="dk1"/>
          </a:effectRef>
          <a:fontRef idx="minor">
            <a:schemeClr val="tx1"/>
          </a:fontRef>
        </p:style>
      </p:cxnSp>
      <p:sp>
        <p:nvSpPr>
          <p:cNvPr id="136" name="Line 14"/>
          <p:cNvSpPr>
            <a:spLocks noChangeShapeType="1"/>
          </p:cNvSpPr>
          <p:nvPr/>
        </p:nvSpPr>
        <p:spPr bwMode="auto">
          <a:xfrm flipH="1" flipV="1">
            <a:off x="3258756" y="1394075"/>
            <a:ext cx="6351" cy="710854"/>
          </a:xfrm>
          <a:prstGeom prst="line">
            <a:avLst/>
          </a:prstGeom>
          <a:noFill/>
          <a:ln w="5715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53" name="AutoShape 55"/>
          <p:cNvSpPr>
            <a:spLocks noChangeArrowheads="1"/>
          </p:cNvSpPr>
          <p:nvPr/>
        </p:nvSpPr>
        <p:spPr bwMode="auto">
          <a:xfrm rot="375915" flipH="1">
            <a:off x="3607957" y="786458"/>
            <a:ext cx="533400" cy="304800"/>
          </a:xfrm>
          <a:prstGeom prst="curvedDownArrow">
            <a:avLst>
              <a:gd name="adj1" fmla="val 35000"/>
              <a:gd name="adj2" fmla="val 70000"/>
              <a:gd name="adj3" fmla="val 33333"/>
            </a:avLst>
          </a:prstGeom>
          <a:solidFill>
            <a:schemeClr val="accent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54" name="Line 56"/>
          <p:cNvSpPr>
            <a:spLocks noChangeShapeType="1"/>
          </p:cNvSpPr>
          <p:nvPr/>
        </p:nvSpPr>
        <p:spPr bwMode="auto">
          <a:xfrm>
            <a:off x="2557389" y="1814533"/>
            <a:ext cx="0" cy="603465"/>
          </a:xfrm>
          <a:prstGeom prst="line">
            <a:avLst/>
          </a:prstGeom>
          <a:noFill/>
          <a:ln w="5715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grpSp>
        <p:nvGrpSpPr>
          <p:cNvPr id="7" name="Group 6"/>
          <p:cNvGrpSpPr/>
          <p:nvPr/>
        </p:nvGrpSpPr>
        <p:grpSpPr>
          <a:xfrm>
            <a:off x="2257424" y="1828530"/>
            <a:ext cx="1343025" cy="708249"/>
            <a:chOff x="2213319" y="5382989"/>
            <a:chExt cx="1343025" cy="708249"/>
          </a:xfrm>
        </p:grpSpPr>
        <p:sp>
          <p:nvSpPr>
            <p:cNvPr id="126" name="Line 29"/>
            <p:cNvSpPr>
              <a:spLocks noChangeShapeType="1"/>
            </p:cNvSpPr>
            <p:nvPr/>
          </p:nvSpPr>
          <p:spPr bwMode="auto">
            <a:xfrm>
              <a:off x="2248246" y="5700713"/>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7" name="Line 30"/>
            <p:cNvSpPr>
              <a:spLocks noChangeShapeType="1"/>
            </p:cNvSpPr>
            <p:nvPr/>
          </p:nvSpPr>
          <p:spPr bwMode="auto">
            <a:xfrm>
              <a:off x="2260944" y="5382989"/>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6" name="Line 30"/>
            <p:cNvSpPr>
              <a:spLocks noChangeShapeType="1"/>
            </p:cNvSpPr>
            <p:nvPr/>
          </p:nvSpPr>
          <p:spPr bwMode="auto">
            <a:xfrm>
              <a:off x="2213319" y="6091238"/>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mc:AlternateContent xmlns:mc="http://schemas.openxmlformats.org/markup-compatibility/2006" xmlns:a14="http://schemas.microsoft.com/office/drawing/2010/main">
        <mc:Choice Requires="a14">
          <p:sp>
            <p:nvSpPr>
              <p:cNvPr id="9" name="TextBox 8"/>
              <p:cNvSpPr txBox="1"/>
              <p:nvPr/>
            </p:nvSpPr>
            <p:spPr>
              <a:xfrm>
                <a:off x="2461001" y="2068552"/>
                <a:ext cx="609600" cy="5064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vi-VN" sz="2400" b="1" i="1" smtClean="0">
                              <a:solidFill>
                                <a:srgbClr val="FF0000"/>
                              </a:solidFill>
                              <a:latin typeface="Cambria Math" panose="02040503050406030204" pitchFamily="18" charset="0"/>
                            </a:rPr>
                          </m:ctrlPr>
                        </m:accPr>
                        <m:e>
                          <m:sSub>
                            <m:sSubPr>
                              <m:ctrlPr>
                                <a:rPr lang="vi-VN" sz="2400" b="1" i="1" smtClean="0">
                                  <a:solidFill>
                                    <a:srgbClr val="FF0000"/>
                                  </a:solidFill>
                                  <a:latin typeface="Cambria Math" panose="02040503050406030204" pitchFamily="18" charset="0"/>
                                </a:rPr>
                              </m:ctrlPr>
                            </m:sSubPr>
                            <m:e>
                              <m:r>
                                <a:rPr lang="en-US" sz="2400" b="1" i="1" smtClean="0">
                                  <a:solidFill>
                                    <a:srgbClr val="FF0000"/>
                                  </a:solidFill>
                                  <a:latin typeface="Cambria Math" panose="02040503050406030204" pitchFamily="18" charset="0"/>
                                </a:rPr>
                                <m:t>𝑭</m:t>
                              </m:r>
                            </m:e>
                            <m:sub>
                              <m:r>
                                <a:rPr lang="en-US" sz="2400" b="1" i="1" smtClean="0">
                                  <a:solidFill>
                                    <a:srgbClr val="FF0000"/>
                                  </a:solidFill>
                                  <a:latin typeface="Cambria Math" panose="02040503050406030204" pitchFamily="18" charset="0"/>
                                </a:rPr>
                                <m:t>𝟏</m:t>
                              </m:r>
                            </m:sub>
                          </m:sSub>
                        </m:e>
                      </m:acc>
                    </m:oMath>
                  </m:oMathPara>
                </a14:m>
                <a:endParaRPr lang="vi-VN" sz="2400" b="1" dirty="0">
                  <a:solidFill>
                    <a:srgbClr val="FF0000"/>
                  </a:solidFill>
                </a:endParaRPr>
              </a:p>
            </p:txBody>
          </p:sp>
        </mc:Choice>
        <mc:Fallback xmlns="">
          <p:sp>
            <p:nvSpPr>
              <p:cNvPr id="9" name="TextBox 8"/>
              <p:cNvSpPr txBox="1">
                <a:spLocks noRot="1" noChangeAspect="1" noMove="1" noResize="1" noEditPoints="1" noAdjustHandles="1" noChangeArrowheads="1" noChangeShapeType="1" noTextEdit="1"/>
              </p:cNvSpPr>
              <p:nvPr/>
            </p:nvSpPr>
            <p:spPr>
              <a:xfrm>
                <a:off x="2461001" y="2068552"/>
                <a:ext cx="609600" cy="506421"/>
              </a:xfrm>
              <a:prstGeom prst="rect">
                <a:avLst/>
              </a:prstGeom>
              <a:blipFill>
                <a:blip r:embed="rId2"/>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61" name="TextBox 160"/>
              <p:cNvSpPr txBox="1"/>
              <p:nvPr/>
            </p:nvSpPr>
            <p:spPr>
              <a:xfrm>
                <a:off x="3159917" y="921753"/>
                <a:ext cx="609600" cy="5064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vi-VN" sz="2400" b="1" i="1" smtClean="0">
                              <a:solidFill>
                                <a:srgbClr val="FF0000"/>
                              </a:solidFill>
                              <a:latin typeface="Cambria Math" panose="02040503050406030204" pitchFamily="18" charset="0"/>
                            </a:rPr>
                          </m:ctrlPr>
                        </m:accPr>
                        <m:e>
                          <m:sSub>
                            <m:sSubPr>
                              <m:ctrlPr>
                                <a:rPr lang="vi-VN" sz="2400" b="1" i="1" smtClean="0">
                                  <a:solidFill>
                                    <a:srgbClr val="FF0000"/>
                                  </a:solidFill>
                                  <a:latin typeface="Cambria Math" panose="02040503050406030204" pitchFamily="18" charset="0"/>
                                </a:rPr>
                              </m:ctrlPr>
                            </m:sSubPr>
                            <m:e>
                              <m:r>
                                <a:rPr lang="en-US" sz="2400" b="1" i="1" smtClean="0">
                                  <a:solidFill>
                                    <a:srgbClr val="FF0000"/>
                                  </a:solidFill>
                                  <a:latin typeface="Cambria Math" panose="02040503050406030204" pitchFamily="18" charset="0"/>
                                </a:rPr>
                                <m:t>𝑭</m:t>
                              </m:r>
                            </m:e>
                            <m:sub>
                              <m:r>
                                <a:rPr lang="en-US" sz="2400" b="1" i="1" smtClean="0">
                                  <a:solidFill>
                                    <a:srgbClr val="FF0000"/>
                                  </a:solidFill>
                                  <a:latin typeface="Cambria Math" panose="02040503050406030204" pitchFamily="18" charset="0"/>
                                </a:rPr>
                                <m:t>𝟐</m:t>
                              </m:r>
                            </m:sub>
                          </m:sSub>
                        </m:e>
                      </m:acc>
                    </m:oMath>
                  </m:oMathPara>
                </a14:m>
                <a:endParaRPr lang="vi-VN" sz="2400" b="1" dirty="0">
                  <a:solidFill>
                    <a:srgbClr val="FF0000"/>
                  </a:solidFill>
                </a:endParaRPr>
              </a:p>
            </p:txBody>
          </p:sp>
        </mc:Choice>
        <mc:Fallback xmlns="">
          <p:sp>
            <p:nvSpPr>
              <p:cNvPr id="161" name="TextBox 160"/>
              <p:cNvSpPr txBox="1">
                <a:spLocks noRot="1" noChangeAspect="1" noMove="1" noResize="1" noEditPoints="1" noAdjustHandles="1" noChangeArrowheads="1" noChangeShapeType="1" noTextEdit="1"/>
              </p:cNvSpPr>
              <p:nvPr/>
            </p:nvSpPr>
            <p:spPr>
              <a:xfrm>
                <a:off x="3159917" y="921753"/>
                <a:ext cx="609600" cy="506421"/>
              </a:xfrm>
              <a:prstGeom prst="rect">
                <a:avLst/>
              </a:prstGeom>
              <a:blipFill>
                <a:blip r:embed="rId3"/>
                <a:stretch>
                  <a:fillRect/>
                </a:stretch>
              </a:blipFill>
            </p:spPr>
            <p:txBody>
              <a:bodyPr/>
              <a:lstStyle/>
              <a:p>
                <a:r>
                  <a:rPr lang="vi-VN">
                    <a:noFill/>
                  </a:rPr>
                  <a:t> </a:t>
                </a:r>
              </a:p>
            </p:txBody>
          </p:sp>
        </mc:Fallback>
      </mc:AlternateContent>
      <p:grpSp>
        <p:nvGrpSpPr>
          <p:cNvPr id="162" name="Group 161"/>
          <p:cNvGrpSpPr/>
          <p:nvPr/>
        </p:nvGrpSpPr>
        <p:grpSpPr>
          <a:xfrm>
            <a:off x="8010746" y="1787929"/>
            <a:ext cx="1343025" cy="708249"/>
            <a:chOff x="2213319" y="5382989"/>
            <a:chExt cx="1343025" cy="708249"/>
          </a:xfrm>
        </p:grpSpPr>
        <p:sp>
          <p:nvSpPr>
            <p:cNvPr id="163" name="Line 29"/>
            <p:cNvSpPr>
              <a:spLocks noChangeShapeType="1"/>
            </p:cNvSpPr>
            <p:nvPr/>
          </p:nvSpPr>
          <p:spPr bwMode="auto">
            <a:xfrm>
              <a:off x="2248246" y="5700713"/>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 name="Line 30"/>
            <p:cNvSpPr>
              <a:spLocks noChangeShapeType="1"/>
            </p:cNvSpPr>
            <p:nvPr/>
          </p:nvSpPr>
          <p:spPr bwMode="auto">
            <a:xfrm>
              <a:off x="2260944" y="5382989"/>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5" name="Line 30"/>
            <p:cNvSpPr>
              <a:spLocks noChangeShapeType="1"/>
            </p:cNvSpPr>
            <p:nvPr/>
          </p:nvSpPr>
          <p:spPr bwMode="auto">
            <a:xfrm>
              <a:off x="2213319" y="6091238"/>
              <a:ext cx="1295400" cy="0"/>
            </a:xfrm>
            <a:prstGeom prst="line">
              <a:avLst/>
            </a:prstGeom>
            <a:noFill/>
            <a:ln w="28575">
              <a:solidFill>
                <a:srgbClr val="33CC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mc:AlternateContent xmlns:mc="http://schemas.openxmlformats.org/markup-compatibility/2006" xmlns:a14="http://schemas.microsoft.com/office/drawing/2010/main">
        <mc:Choice Requires="a14">
          <p:sp>
            <p:nvSpPr>
              <p:cNvPr id="167" name="TextBox 166"/>
              <p:cNvSpPr txBox="1"/>
              <p:nvPr/>
            </p:nvSpPr>
            <p:spPr>
              <a:xfrm>
                <a:off x="7854957" y="830982"/>
                <a:ext cx="609600" cy="5064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vi-VN" sz="2400" b="1" i="1" smtClean="0">
                              <a:solidFill>
                                <a:srgbClr val="FF0000"/>
                              </a:solidFill>
                              <a:latin typeface="Cambria Math" panose="02040503050406030204" pitchFamily="18" charset="0"/>
                            </a:rPr>
                          </m:ctrlPr>
                        </m:accPr>
                        <m:e>
                          <m:sSub>
                            <m:sSubPr>
                              <m:ctrlPr>
                                <a:rPr lang="vi-VN" sz="2400" b="1" i="1" smtClean="0">
                                  <a:solidFill>
                                    <a:srgbClr val="FF0000"/>
                                  </a:solidFill>
                                  <a:latin typeface="Cambria Math" panose="02040503050406030204" pitchFamily="18" charset="0"/>
                                </a:rPr>
                              </m:ctrlPr>
                            </m:sSubPr>
                            <m:e>
                              <m:r>
                                <a:rPr lang="en-US" sz="2400" b="1" i="1" smtClean="0">
                                  <a:solidFill>
                                    <a:srgbClr val="FF0000"/>
                                  </a:solidFill>
                                  <a:latin typeface="Cambria Math" panose="02040503050406030204" pitchFamily="18" charset="0"/>
                                </a:rPr>
                                <m:t>𝑭</m:t>
                              </m:r>
                            </m:e>
                            <m:sub>
                              <m:r>
                                <a:rPr lang="en-US" sz="2400" b="1" i="1" smtClean="0">
                                  <a:solidFill>
                                    <a:srgbClr val="FF0000"/>
                                  </a:solidFill>
                                  <a:latin typeface="Cambria Math" panose="02040503050406030204" pitchFamily="18" charset="0"/>
                                </a:rPr>
                                <m:t>𝟏</m:t>
                              </m:r>
                            </m:sub>
                          </m:sSub>
                        </m:e>
                      </m:acc>
                    </m:oMath>
                  </m:oMathPara>
                </a14:m>
                <a:endParaRPr lang="vi-VN" sz="2400" b="1" dirty="0">
                  <a:solidFill>
                    <a:srgbClr val="FF0000"/>
                  </a:solidFill>
                </a:endParaRPr>
              </a:p>
            </p:txBody>
          </p:sp>
        </mc:Choice>
        <mc:Fallback xmlns="">
          <p:sp>
            <p:nvSpPr>
              <p:cNvPr id="167" name="TextBox 166"/>
              <p:cNvSpPr txBox="1">
                <a:spLocks noRot="1" noChangeAspect="1" noMove="1" noResize="1" noEditPoints="1" noAdjustHandles="1" noChangeArrowheads="1" noChangeShapeType="1" noTextEdit="1"/>
              </p:cNvSpPr>
              <p:nvPr/>
            </p:nvSpPr>
            <p:spPr>
              <a:xfrm>
                <a:off x="7854957" y="830982"/>
                <a:ext cx="609600" cy="506421"/>
              </a:xfrm>
              <a:prstGeom prst="rect">
                <a:avLst/>
              </a:prstGeom>
              <a:blipFill>
                <a:blip r:embed="rId4"/>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68" name="TextBox 167"/>
              <p:cNvSpPr txBox="1"/>
              <p:nvPr/>
            </p:nvSpPr>
            <p:spPr>
              <a:xfrm>
                <a:off x="8797434" y="2628531"/>
                <a:ext cx="609600" cy="5064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vi-VN" sz="2400" b="1" i="1" smtClean="0">
                              <a:solidFill>
                                <a:srgbClr val="FF0000"/>
                              </a:solidFill>
                              <a:latin typeface="Cambria Math" panose="02040503050406030204" pitchFamily="18" charset="0"/>
                            </a:rPr>
                          </m:ctrlPr>
                        </m:accPr>
                        <m:e>
                          <m:sSub>
                            <m:sSubPr>
                              <m:ctrlPr>
                                <a:rPr lang="vi-VN" sz="2400" b="1" i="1" smtClean="0">
                                  <a:solidFill>
                                    <a:srgbClr val="FF0000"/>
                                  </a:solidFill>
                                  <a:latin typeface="Cambria Math" panose="02040503050406030204" pitchFamily="18" charset="0"/>
                                </a:rPr>
                              </m:ctrlPr>
                            </m:sSubPr>
                            <m:e>
                              <m:r>
                                <a:rPr lang="en-US" sz="2400" b="1" i="1" smtClean="0">
                                  <a:solidFill>
                                    <a:srgbClr val="FF0000"/>
                                  </a:solidFill>
                                  <a:latin typeface="Cambria Math" panose="02040503050406030204" pitchFamily="18" charset="0"/>
                                </a:rPr>
                                <m:t>𝑭</m:t>
                              </m:r>
                            </m:e>
                            <m:sub>
                              <m:r>
                                <a:rPr lang="en-US" sz="2400" b="1" i="1" smtClean="0">
                                  <a:solidFill>
                                    <a:srgbClr val="FF0000"/>
                                  </a:solidFill>
                                  <a:latin typeface="Cambria Math" panose="02040503050406030204" pitchFamily="18" charset="0"/>
                                </a:rPr>
                                <m:t>𝟐</m:t>
                              </m:r>
                            </m:sub>
                          </m:sSub>
                        </m:e>
                      </m:acc>
                    </m:oMath>
                  </m:oMathPara>
                </a14:m>
                <a:endParaRPr lang="vi-VN" sz="2400" b="1" dirty="0">
                  <a:solidFill>
                    <a:srgbClr val="FF0000"/>
                  </a:solidFill>
                </a:endParaRPr>
              </a:p>
            </p:txBody>
          </p:sp>
        </mc:Choice>
        <mc:Fallback xmlns="">
          <p:sp>
            <p:nvSpPr>
              <p:cNvPr id="168" name="TextBox 167"/>
              <p:cNvSpPr txBox="1">
                <a:spLocks noRot="1" noChangeAspect="1" noMove="1" noResize="1" noEditPoints="1" noAdjustHandles="1" noChangeArrowheads="1" noChangeShapeType="1" noTextEdit="1"/>
              </p:cNvSpPr>
              <p:nvPr/>
            </p:nvSpPr>
            <p:spPr>
              <a:xfrm>
                <a:off x="8797434" y="2628531"/>
                <a:ext cx="609600" cy="506421"/>
              </a:xfrm>
              <a:prstGeom prst="rect">
                <a:avLst/>
              </a:prstGeom>
              <a:blipFill>
                <a:blip r:embed="rId5"/>
                <a:stretch>
                  <a:fillRect/>
                </a:stretch>
              </a:blipFill>
            </p:spPr>
            <p:txBody>
              <a:bodyPr/>
              <a:lstStyle/>
              <a:p>
                <a:r>
                  <a:rPr lang="vi-VN">
                    <a:noFill/>
                  </a:rPr>
                  <a:t> </a:t>
                </a:r>
              </a:p>
            </p:txBody>
          </p:sp>
        </mc:Fallback>
      </mc:AlternateContent>
      <p:sp>
        <p:nvSpPr>
          <p:cNvPr id="171" name="Line 30"/>
          <p:cNvSpPr>
            <a:spLocks noChangeShapeType="1"/>
          </p:cNvSpPr>
          <p:nvPr/>
        </p:nvSpPr>
        <p:spPr bwMode="auto">
          <a:xfrm flipV="1">
            <a:off x="1977568" y="4012651"/>
            <a:ext cx="0" cy="914400"/>
          </a:xfrm>
          <a:prstGeom prst="line">
            <a:avLst/>
          </a:prstGeom>
          <a:noFill/>
          <a:ln w="57150">
            <a:solidFill>
              <a:srgbClr val="00B05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mc:AlternateContent xmlns:mc="http://schemas.openxmlformats.org/markup-compatibility/2006" xmlns:a14="http://schemas.microsoft.com/office/drawing/2010/main">
        <mc:Choice Requires="a14">
          <p:sp>
            <p:nvSpPr>
              <p:cNvPr id="172" name="TextBox 171"/>
              <p:cNvSpPr txBox="1"/>
              <p:nvPr/>
            </p:nvSpPr>
            <p:spPr>
              <a:xfrm>
                <a:off x="1653423" y="3409771"/>
                <a:ext cx="609600" cy="5064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vi-VN" sz="2400" b="1" i="1" smtClean="0">
                              <a:solidFill>
                                <a:srgbClr val="FF0000"/>
                              </a:solidFill>
                              <a:latin typeface="Cambria Math" panose="02040503050406030204" pitchFamily="18" charset="0"/>
                            </a:rPr>
                          </m:ctrlPr>
                        </m:accPr>
                        <m:e>
                          <m:sSub>
                            <m:sSubPr>
                              <m:ctrlPr>
                                <a:rPr lang="vi-VN" sz="2400" b="1" i="1" smtClean="0">
                                  <a:solidFill>
                                    <a:srgbClr val="FF0000"/>
                                  </a:solidFill>
                                  <a:latin typeface="Cambria Math" panose="02040503050406030204" pitchFamily="18" charset="0"/>
                                </a:rPr>
                              </m:ctrlPr>
                            </m:sSubPr>
                            <m:e>
                              <m:r>
                                <a:rPr lang="en-US" sz="2400" b="1" i="1" smtClean="0">
                                  <a:solidFill>
                                    <a:srgbClr val="FF0000"/>
                                  </a:solidFill>
                                  <a:latin typeface="Cambria Math" panose="02040503050406030204" pitchFamily="18" charset="0"/>
                                </a:rPr>
                                <m:t>𝑭</m:t>
                              </m:r>
                            </m:e>
                            <m:sub>
                              <m:r>
                                <a:rPr lang="en-US" sz="2400" b="1" i="1" smtClean="0">
                                  <a:solidFill>
                                    <a:srgbClr val="FF0000"/>
                                  </a:solidFill>
                                  <a:latin typeface="Cambria Math" panose="02040503050406030204" pitchFamily="18" charset="0"/>
                                </a:rPr>
                                <m:t>𝟏</m:t>
                              </m:r>
                            </m:sub>
                          </m:sSub>
                        </m:e>
                      </m:acc>
                    </m:oMath>
                  </m:oMathPara>
                </a14:m>
                <a:endParaRPr lang="vi-VN" sz="2400" b="1" dirty="0">
                  <a:solidFill>
                    <a:srgbClr val="FF0000"/>
                  </a:solidFill>
                </a:endParaRPr>
              </a:p>
            </p:txBody>
          </p:sp>
        </mc:Choice>
        <mc:Fallback xmlns="">
          <p:sp>
            <p:nvSpPr>
              <p:cNvPr id="172" name="TextBox 171"/>
              <p:cNvSpPr txBox="1">
                <a:spLocks noRot="1" noChangeAspect="1" noMove="1" noResize="1" noEditPoints="1" noAdjustHandles="1" noChangeArrowheads="1" noChangeShapeType="1" noTextEdit="1"/>
              </p:cNvSpPr>
              <p:nvPr/>
            </p:nvSpPr>
            <p:spPr>
              <a:xfrm>
                <a:off x="1653423" y="3409771"/>
                <a:ext cx="609600" cy="506421"/>
              </a:xfrm>
              <a:prstGeom prst="rect">
                <a:avLst/>
              </a:prstGeom>
              <a:blipFill>
                <a:blip r:embed="rId6"/>
                <a:stretch>
                  <a:fillRect/>
                </a:stretch>
              </a:blipFill>
            </p:spPr>
            <p:txBody>
              <a:bodyPr/>
              <a:lstStyle/>
              <a:p>
                <a:r>
                  <a:rPr lang="vi-VN">
                    <a:noFill/>
                  </a:rPr>
                  <a:t> </a:t>
                </a:r>
              </a:p>
            </p:txBody>
          </p:sp>
        </mc:Fallback>
      </mc:AlternateContent>
      <p:sp>
        <p:nvSpPr>
          <p:cNvPr id="173" name="Line 31"/>
          <p:cNvSpPr>
            <a:spLocks noChangeShapeType="1"/>
          </p:cNvSpPr>
          <p:nvPr/>
        </p:nvSpPr>
        <p:spPr bwMode="auto">
          <a:xfrm>
            <a:off x="2794124" y="5066363"/>
            <a:ext cx="0" cy="914400"/>
          </a:xfrm>
          <a:prstGeom prst="line">
            <a:avLst/>
          </a:prstGeom>
          <a:noFill/>
          <a:ln w="57150">
            <a:solidFill>
              <a:srgbClr val="00B05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mc:AlternateContent xmlns:mc="http://schemas.openxmlformats.org/markup-compatibility/2006" xmlns:a14="http://schemas.microsoft.com/office/drawing/2010/main">
        <mc:Choice Requires="a14">
          <p:sp>
            <p:nvSpPr>
              <p:cNvPr id="174" name="TextBox 173"/>
              <p:cNvSpPr txBox="1"/>
              <p:nvPr/>
            </p:nvSpPr>
            <p:spPr>
              <a:xfrm>
                <a:off x="2605923" y="5879536"/>
                <a:ext cx="609600" cy="5064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vi-VN" sz="2400" b="1" i="1" smtClean="0">
                              <a:solidFill>
                                <a:srgbClr val="FF0000"/>
                              </a:solidFill>
                              <a:latin typeface="Cambria Math" panose="02040503050406030204" pitchFamily="18" charset="0"/>
                            </a:rPr>
                          </m:ctrlPr>
                        </m:accPr>
                        <m:e>
                          <m:sSub>
                            <m:sSubPr>
                              <m:ctrlPr>
                                <a:rPr lang="vi-VN" sz="2400" b="1" i="1" smtClean="0">
                                  <a:solidFill>
                                    <a:srgbClr val="FF0000"/>
                                  </a:solidFill>
                                  <a:latin typeface="Cambria Math" panose="02040503050406030204" pitchFamily="18" charset="0"/>
                                </a:rPr>
                              </m:ctrlPr>
                            </m:sSubPr>
                            <m:e>
                              <m:r>
                                <a:rPr lang="en-US" sz="2400" b="1" i="1" smtClean="0">
                                  <a:solidFill>
                                    <a:srgbClr val="FF0000"/>
                                  </a:solidFill>
                                  <a:latin typeface="Cambria Math" panose="02040503050406030204" pitchFamily="18" charset="0"/>
                                </a:rPr>
                                <m:t>𝑭</m:t>
                              </m:r>
                            </m:e>
                            <m:sub>
                              <m:r>
                                <a:rPr lang="en-US" sz="2400" b="1" i="1" smtClean="0">
                                  <a:solidFill>
                                    <a:srgbClr val="FF0000"/>
                                  </a:solidFill>
                                  <a:latin typeface="Cambria Math" panose="02040503050406030204" pitchFamily="18" charset="0"/>
                                </a:rPr>
                                <m:t>𝟐</m:t>
                              </m:r>
                            </m:sub>
                          </m:sSub>
                        </m:e>
                      </m:acc>
                    </m:oMath>
                  </m:oMathPara>
                </a14:m>
                <a:endParaRPr lang="vi-VN" sz="2400" b="1" dirty="0">
                  <a:solidFill>
                    <a:srgbClr val="FF0000"/>
                  </a:solidFill>
                </a:endParaRPr>
              </a:p>
            </p:txBody>
          </p:sp>
        </mc:Choice>
        <mc:Fallback xmlns="">
          <p:sp>
            <p:nvSpPr>
              <p:cNvPr id="174" name="TextBox 173"/>
              <p:cNvSpPr txBox="1">
                <a:spLocks noRot="1" noChangeAspect="1" noMove="1" noResize="1" noEditPoints="1" noAdjustHandles="1" noChangeArrowheads="1" noChangeShapeType="1" noTextEdit="1"/>
              </p:cNvSpPr>
              <p:nvPr/>
            </p:nvSpPr>
            <p:spPr>
              <a:xfrm>
                <a:off x="2605923" y="5879536"/>
                <a:ext cx="609600" cy="506421"/>
              </a:xfrm>
              <a:prstGeom prst="rect">
                <a:avLst/>
              </a:prstGeom>
              <a:blipFill>
                <a:blip r:embed="rId7"/>
                <a:stretch>
                  <a:fillRect/>
                </a:stretch>
              </a:blipFill>
            </p:spPr>
            <p:txBody>
              <a:bodyPr/>
              <a:lstStyle/>
              <a:p>
                <a:r>
                  <a:rPr lang="vi-VN">
                    <a:noFill/>
                  </a:rPr>
                  <a:t> </a:t>
                </a:r>
              </a:p>
            </p:txBody>
          </p:sp>
        </mc:Fallback>
      </mc:AlternateContent>
      <p:grpSp>
        <p:nvGrpSpPr>
          <p:cNvPr id="175" name="Group 174"/>
          <p:cNvGrpSpPr/>
          <p:nvPr/>
        </p:nvGrpSpPr>
        <p:grpSpPr>
          <a:xfrm>
            <a:off x="8151225" y="4697050"/>
            <a:ext cx="1185864" cy="828675"/>
            <a:chOff x="8167687" y="3667126"/>
            <a:chExt cx="1185864" cy="828675"/>
          </a:xfrm>
        </p:grpSpPr>
        <p:sp>
          <p:nvSpPr>
            <p:cNvPr id="176" name="Line 16"/>
            <p:cNvSpPr>
              <a:spLocks noChangeShapeType="1"/>
            </p:cNvSpPr>
            <p:nvPr/>
          </p:nvSpPr>
          <p:spPr bwMode="auto">
            <a:xfrm flipH="1">
              <a:off x="8167687" y="3667126"/>
              <a:ext cx="1143000" cy="0"/>
            </a:xfrm>
            <a:prstGeom prst="line">
              <a:avLst/>
            </a:prstGeom>
            <a:noFill/>
            <a:ln w="2857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77" name="Line 17"/>
            <p:cNvSpPr>
              <a:spLocks noChangeShapeType="1"/>
            </p:cNvSpPr>
            <p:nvPr/>
          </p:nvSpPr>
          <p:spPr bwMode="auto">
            <a:xfrm flipH="1">
              <a:off x="8210551" y="4110038"/>
              <a:ext cx="1143000" cy="0"/>
            </a:xfrm>
            <a:prstGeom prst="line">
              <a:avLst/>
            </a:prstGeom>
            <a:noFill/>
            <a:ln w="2857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78" name="Line 18"/>
            <p:cNvSpPr>
              <a:spLocks noChangeShapeType="1"/>
            </p:cNvSpPr>
            <p:nvPr/>
          </p:nvSpPr>
          <p:spPr bwMode="auto">
            <a:xfrm flipH="1">
              <a:off x="8191501" y="4495801"/>
              <a:ext cx="1143000" cy="0"/>
            </a:xfrm>
            <a:prstGeom prst="line">
              <a:avLst/>
            </a:prstGeom>
            <a:noFill/>
            <a:ln w="2857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80" name="Group 179"/>
          <p:cNvGrpSpPr/>
          <p:nvPr/>
        </p:nvGrpSpPr>
        <p:grpSpPr>
          <a:xfrm>
            <a:off x="6753434" y="3388368"/>
            <a:ext cx="3962400" cy="3196598"/>
            <a:chOff x="7258050" y="3652838"/>
            <a:chExt cx="3962400" cy="3429000"/>
          </a:xfrm>
        </p:grpSpPr>
        <p:sp>
          <p:nvSpPr>
            <p:cNvPr id="181" name="AutoShape 4"/>
            <p:cNvSpPr>
              <a:spLocks noChangeArrowheads="1"/>
            </p:cNvSpPr>
            <p:nvPr/>
          </p:nvSpPr>
          <p:spPr bwMode="auto">
            <a:xfrm>
              <a:off x="7258050" y="4719638"/>
              <a:ext cx="1371600" cy="1600200"/>
            </a:xfrm>
            <a:prstGeom prst="cube">
              <a:avLst>
                <a:gd name="adj" fmla="val 25000"/>
              </a:avLst>
            </a:prstGeom>
            <a:solidFill>
              <a:srgbClr val="0070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5400">
                  <a:solidFill>
                    <a:schemeClr val="bg1"/>
                  </a:solidFill>
                  <a:latin typeface="Times New Roman" panose="02020603050405020304" pitchFamily="18" charset="0"/>
                </a:rPr>
                <a:t>S</a:t>
              </a:r>
            </a:p>
          </p:txBody>
        </p:sp>
        <p:sp>
          <p:nvSpPr>
            <p:cNvPr id="182" name="AutoShape 5"/>
            <p:cNvSpPr>
              <a:spLocks noChangeArrowheads="1"/>
            </p:cNvSpPr>
            <p:nvPr/>
          </p:nvSpPr>
          <p:spPr bwMode="auto">
            <a:xfrm>
              <a:off x="9848850" y="4795838"/>
              <a:ext cx="1371600" cy="1600200"/>
            </a:xfrm>
            <a:prstGeom prst="cube">
              <a:avLst>
                <a:gd name="adj" fmla="val 25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5400" dirty="0">
                  <a:solidFill>
                    <a:schemeClr val="bg1"/>
                  </a:solidFill>
                  <a:latin typeface="Times New Roman" panose="02020603050405020304" pitchFamily="18" charset="0"/>
                </a:rPr>
                <a:t>N </a:t>
              </a:r>
            </a:p>
          </p:txBody>
        </p:sp>
        <p:sp>
          <p:nvSpPr>
            <p:cNvPr id="183" name="Line 6"/>
            <p:cNvSpPr>
              <a:spLocks noChangeShapeType="1"/>
            </p:cNvSpPr>
            <p:nvPr/>
          </p:nvSpPr>
          <p:spPr bwMode="auto">
            <a:xfrm flipH="1">
              <a:off x="8096250" y="6167438"/>
              <a:ext cx="457200" cy="45720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84" name="Line 7"/>
            <p:cNvSpPr>
              <a:spLocks noChangeShapeType="1"/>
            </p:cNvSpPr>
            <p:nvPr/>
          </p:nvSpPr>
          <p:spPr bwMode="auto">
            <a:xfrm flipH="1">
              <a:off x="7562850" y="6091238"/>
              <a:ext cx="457200" cy="45720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85" name="Line 8"/>
            <p:cNvSpPr>
              <a:spLocks noChangeShapeType="1"/>
            </p:cNvSpPr>
            <p:nvPr/>
          </p:nvSpPr>
          <p:spPr bwMode="auto">
            <a:xfrm flipH="1">
              <a:off x="7562850" y="3881438"/>
              <a:ext cx="2743200" cy="2971800"/>
            </a:xfrm>
            <a:prstGeom prst="line">
              <a:avLst/>
            </a:prstGeom>
            <a:noFill/>
            <a:ln w="9525">
              <a:solidFill>
                <a:schemeClr val="tx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86" name="Line 15"/>
            <p:cNvSpPr>
              <a:spLocks noChangeShapeType="1"/>
            </p:cNvSpPr>
            <p:nvPr/>
          </p:nvSpPr>
          <p:spPr bwMode="auto">
            <a:xfrm>
              <a:off x="7791450" y="6091238"/>
              <a:ext cx="228600" cy="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87" name="Line 19"/>
            <p:cNvSpPr>
              <a:spLocks noChangeShapeType="1"/>
            </p:cNvSpPr>
            <p:nvPr/>
          </p:nvSpPr>
          <p:spPr bwMode="auto">
            <a:xfrm flipH="1">
              <a:off x="7791450" y="4491038"/>
              <a:ext cx="1524000" cy="160020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88" name="Line 20"/>
            <p:cNvSpPr>
              <a:spLocks noChangeShapeType="1"/>
            </p:cNvSpPr>
            <p:nvPr/>
          </p:nvSpPr>
          <p:spPr bwMode="auto">
            <a:xfrm flipH="1">
              <a:off x="8782050" y="4491038"/>
              <a:ext cx="1600200" cy="167640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89" name="Line 21"/>
            <p:cNvSpPr>
              <a:spLocks noChangeShapeType="1"/>
            </p:cNvSpPr>
            <p:nvPr/>
          </p:nvSpPr>
          <p:spPr bwMode="auto">
            <a:xfrm flipH="1">
              <a:off x="8215314" y="5343526"/>
              <a:ext cx="261936" cy="333374"/>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90" name="Line 22"/>
            <p:cNvSpPr>
              <a:spLocks noChangeShapeType="1"/>
            </p:cNvSpPr>
            <p:nvPr/>
          </p:nvSpPr>
          <p:spPr bwMode="auto">
            <a:xfrm flipV="1">
              <a:off x="9291635" y="5291218"/>
              <a:ext cx="328614" cy="339942"/>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91" name="Text Box 24"/>
            <p:cNvSpPr txBox="1">
              <a:spLocks noChangeArrowheads="1"/>
            </p:cNvSpPr>
            <p:nvPr/>
          </p:nvSpPr>
          <p:spPr bwMode="auto">
            <a:xfrm>
              <a:off x="9163050" y="3957638"/>
              <a:ext cx="22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a:latin typeface=".VnTime" panose="020B7200000000000000" pitchFamily="34" charset="0"/>
                </a:rPr>
                <a:t>B</a:t>
              </a:r>
            </a:p>
          </p:txBody>
        </p:sp>
        <p:sp>
          <p:nvSpPr>
            <p:cNvPr id="192" name="Text Box 25"/>
            <p:cNvSpPr txBox="1">
              <a:spLocks noChangeArrowheads="1"/>
            </p:cNvSpPr>
            <p:nvPr/>
          </p:nvSpPr>
          <p:spPr bwMode="auto">
            <a:xfrm>
              <a:off x="10382250" y="4110038"/>
              <a:ext cx="22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a:latin typeface=".VnTime" panose="020B7200000000000000" pitchFamily="34" charset="0"/>
                </a:rPr>
                <a:t>C</a:t>
              </a:r>
            </a:p>
          </p:txBody>
        </p:sp>
        <p:sp>
          <p:nvSpPr>
            <p:cNvPr id="193" name="Text Box 26"/>
            <p:cNvSpPr txBox="1">
              <a:spLocks noChangeArrowheads="1"/>
            </p:cNvSpPr>
            <p:nvPr/>
          </p:nvSpPr>
          <p:spPr bwMode="auto">
            <a:xfrm>
              <a:off x="8841583" y="6053138"/>
              <a:ext cx="22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dirty="0">
                  <a:latin typeface=".VnTime" panose="020B7200000000000000" pitchFamily="34" charset="0"/>
                </a:rPr>
                <a:t>D</a:t>
              </a:r>
            </a:p>
          </p:txBody>
        </p:sp>
        <p:sp>
          <p:nvSpPr>
            <p:cNvPr id="194" name="Text Box 28"/>
            <p:cNvSpPr txBox="1">
              <a:spLocks noChangeArrowheads="1"/>
            </p:cNvSpPr>
            <p:nvPr/>
          </p:nvSpPr>
          <p:spPr bwMode="auto">
            <a:xfrm>
              <a:off x="7258050" y="6624638"/>
              <a:ext cx="30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a:latin typeface=".VnTime" panose="020B7200000000000000" pitchFamily="34" charset="0"/>
                </a:rPr>
                <a:t>o</a:t>
              </a:r>
            </a:p>
          </p:txBody>
        </p:sp>
        <p:sp>
          <p:nvSpPr>
            <p:cNvPr id="195" name="Text Box 29"/>
            <p:cNvSpPr txBox="1">
              <a:spLocks noChangeArrowheads="1"/>
            </p:cNvSpPr>
            <p:nvPr/>
          </p:nvSpPr>
          <p:spPr bwMode="auto">
            <a:xfrm>
              <a:off x="10229850" y="3652838"/>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a:latin typeface=".VnTime" panose="020B7200000000000000" pitchFamily="34" charset="0"/>
                </a:rPr>
                <a:t>o’</a:t>
              </a:r>
            </a:p>
          </p:txBody>
        </p:sp>
        <p:sp>
          <p:nvSpPr>
            <p:cNvPr id="196" name="Line 32"/>
            <p:cNvSpPr>
              <a:spLocks noChangeShapeType="1"/>
            </p:cNvSpPr>
            <p:nvPr/>
          </p:nvSpPr>
          <p:spPr bwMode="auto">
            <a:xfrm>
              <a:off x="9315450" y="4491039"/>
              <a:ext cx="1066800" cy="3175"/>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97" name="Line 34"/>
            <p:cNvSpPr>
              <a:spLocks noChangeShapeType="1"/>
            </p:cNvSpPr>
            <p:nvPr/>
          </p:nvSpPr>
          <p:spPr bwMode="auto">
            <a:xfrm>
              <a:off x="8553450" y="6167438"/>
              <a:ext cx="228600" cy="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98" name="Text Box 35"/>
            <p:cNvSpPr txBox="1">
              <a:spLocks noChangeArrowheads="1"/>
            </p:cNvSpPr>
            <p:nvPr/>
          </p:nvSpPr>
          <p:spPr bwMode="auto">
            <a:xfrm>
              <a:off x="7473201" y="5935049"/>
              <a:ext cx="30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dirty="0">
                  <a:latin typeface=".VnTime" panose="020B7200000000000000" pitchFamily="34" charset="0"/>
                </a:rPr>
                <a:t>A</a:t>
              </a:r>
            </a:p>
          </p:txBody>
        </p:sp>
      </p:grpSp>
      <p:sp>
        <p:nvSpPr>
          <p:cNvPr id="199" name="Line 30"/>
          <p:cNvSpPr>
            <a:spLocks noChangeShapeType="1"/>
          </p:cNvSpPr>
          <p:nvPr/>
        </p:nvSpPr>
        <p:spPr bwMode="auto">
          <a:xfrm flipV="1">
            <a:off x="8785042" y="4485467"/>
            <a:ext cx="0" cy="735401"/>
          </a:xfrm>
          <a:prstGeom prst="line">
            <a:avLst/>
          </a:prstGeom>
          <a:noFill/>
          <a:ln w="57150">
            <a:solidFill>
              <a:srgbClr val="00B05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mc:AlternateContent xmlns:mc="http://schemas.openxmlformats.org/markup-compatibility/2006" xmlns:a14="http://schemas.microsoft.com/office/drawing/2010/main">
        <mc:Choice Requires="a14">
          <p:sp>
            <p:nvSpPr>
              <p:cNvPr id="200" name="TextBox 199"/>
              <p:cNvSpPr txBox="1"/>
              <p:nvPr/>
            </p:nvSpPr>
            <p:spPr>
              <a:xfrm>
                <a:off x="7982158" y="5165566"/>
                <a:ext cx="609600" cy="5064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vi-VN" sz="2400" b="1" i="1" smtClean="0">
                              <a:solidFill>
                                <a:srgbClr val="FF0000"/>
                              </a:solidFill>
                              <a:latin typeface="Cambria Math" panose="02040503050406030204" pitchFamily="18" charset="0"/>
                            </a:rPr>
                          </m:ctrlPr>
                        </m:accPr>
                        <m:e>
                          <m:sSub>
                            <m:sSubPr>
                              <m:ctrlPr>
                                <a:rPr lang="vi-VN" sz="2400" b="1" i="1" smtClean="0">
                                  <a:solidFill>
                                    <a:srgbClr val="FF0000"/>
                                  </a:solidFill>
                                  <a:latin typeface="Cambria Math" panose="02040503050406030204" pitchFamily="18" charset="0"/>
                                </a:rPr>
                              </m:ctrlPr>
                            </m:sSubPr>
                            <m:e>
                              <m:r>
                                <a:rPr lang="en-US" sz="2400" b="1" i="1" smtClean="0">
                                  <a:solidFill>
                                    <a:srgbClr val="FF0000"/>
                                  </a:solidFill>
                                  <a:latin typeface="Cambria Math" panose="02040503050406030204" pitchFamily="18" charset="0"/>
                                </a:rPr>
                                <m:t>𝑭</m:t>
                              </m:r>
                            </m:e>
                            <m:sub>
                              <m:r>
                                <a:rPr lang="en-US" sz="2400" b="1" i="1" smtClean="0">
                                  <a:solidFill>
                                    <a:srgbClr val="FF0000"/>
                                  </a:solidFill>
                                  <a:latin typeface="Cambria Math" panose="02040503050406030204" pitchFamily="18" charset="0"/>
                                </a:rPr>
                                <m:t>𝟏</m:t>
                              </m:r>
                            </m:sub>
                          </m:sSub>
                        </m:e>
                      </m:acc>
                    </m:oMath>
                  </m:oMathPara>
                </a14:m>
                <a:endParaRPr lang="vi-VN" sz="2400" b="1" dirty="0">
                  <a:solidFill>
                    <a:srgbClr val="FF0000"/>
                  </a:solidFill>
                </a:endParaRPr>
              </a:p>
            </p:txBody>
          </p:sp>
        </mc:Choice>
        <mc:Fallback xmlns="">
          <p:sp>
            <p:nvSpPr>
              <p:cNvPr id="200" name="TextBox 199"/>
              <p:cNvSpPr txBox="1">
                <a:spLocks noRot="1" noChangeAspect="1" noMove="1" noResize="1" noEditPoints="1" noAdjustHandles="1" noChangeArrowheads="1" noChangeShapeType="1" noTextEdit="1"/>
              </p:cNvSpPr>
              <p:nvPr/>
            </p:nvSpPr>
            <p:spPr>
              <a:xfrm>
                <a:off x="7982158" y="5165566"/>
                <a:ext cx="609600" cy="506421"/>
              </a:xfrm>
              <a:prstGeom prst="rect">
                <a:avLst/>
              </a:prstGeom>
              <a:blipFill>
                <a:blip r:embed="rId8"/>
                <a:stretch>
                  <a:fillRect/>
                </a:stretch>
              </a:blipFill>
            </p:spPr>
            <p:txBody>
              <a:bodyPr/>
              <a:lstStyle/>
              <a:p>
                <a:r>
                  <a:rPr lang="vi-VN">
                    <a:noFill/>
                  </a:rPr>
                  <a:t> </a:t>
                </a:r>
              </a:p>
            </p:txBody>
          </p:sp>
        </mc:Fallback>
      </mc:AlternateContent>
      <p:sp>
        <p:nvSpPr>
          <p:cNvPr id="201" name="Line 31"/>
          <p:cNvSpPr>
            <a:spLocks noChangeShapeType="1"/>
          </p:cNvSpPr>
          <p:nvPr/>
        </p:nvSpPr>
        <p:spPr bwMode="auto">
          <a:xfrm>
            <a:off x="8029385" y="4906320"/>
            <a:ext cx="836" cy="609581"/>
          </a:xfrm>
          <a:prstGeom prst="line">
            <a:avLst/>
          </a:prstGeom>
          <a:noFill/>
          <a:ln w="57150">
            <a:solidFill>
              <a:srgbClr val="00B05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mc:AlternateContent xmlns:mc="http://schemas.openxmlformats.org/markup-compatibility/2006" xmlns:a14="http://schemas.microsoft.com/office/drawing/2010/main">
        <mc:Choice Requires="a14">
          <p:sp>
            <p:nvSpPr>
              <p:cNvPr id="202" name="TextBox 201"/>
              <p:cNvSpPr txBox="1"/>
              <p:nvPr/>
            </p:nvSpPr>
            <p:spPr>
              <a:xfrm>
                <a:off x="8665579" y="4081301"/>
                <a:ext cx="609600" cy="5064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vi-VN" sz="2400" b="1" i="1" smtClean="0">
                              <a:solidFill>
                                <a:srgbClr val="FF0000"/>
                              </a:solidFill>
                              <a:latin typeface="Cambria Math" panose="02040503050406030204" pitchFamily="18" charset="0"/>
                            </a:rPr>
                          </m:ctrlPr>
                        </m:accPr>
                        <m:e>
                          <m:sSub>
                            <m:sSubPr>
                              <m:ctrlPr>
                                <a:rPr lang="vi-VN" sz="2400" b="1" i="1" smtClean="0">
                                  <a:solidFill>
                                    <a:srgbClr val="FF0000"/>
                                  </a:solidFill>
                                  <a:latin typeface="Cambria Math" panose="02040503050406030204" pitchFamily="18" charset="0"/>
                                </a:rPr>
                              </m:ctrlPr>
                            </m:sSubPr>
                            <m:e>
                              <m:r>
                                <a:rPr lang="en-US" sz="2400" b="1" i="1" smtClean="0">
                                  <a:solidFill>
                                    <a:srgbClr val="FF0000"/>
                                  </a:solidFill>
                                  <a:latin typeface="Cambria Math" panose="02040503050406030204" pitchFamily="18" charset="0"/>
                                </a:rPr>
                                <m:t>𝑭</m:t>
                              </m:r>
                            </m:e>
                            <m:sub>
                              <m:r>
                                <a:rPr lang="en-US" sz="2400" b="1" i="1" smtClean="0">
                                  <a:solidFill>
                                    <a:srgbClr val="FF0000"/>
                                  </a:solidFill>
                                  <a:latin typeface="Cambria Math" panose="02040503050406030204" pitchFamily="18" charset="0"/>
                                </a:rPr>
                                <m:t>𝟐</m:t>
                              </m:r>
                            </m:sub>
                          </m:sSub>
                        </m:e>
                      </m:acc>
                    </m:oMath>
                  </m:oMathPara>
                </a14:m>
                <a:endParaRPr lang="vi-VN" sz="2400" b="1" dirty="0">
                  <a:solidFill>
                    <a:srgbClr val="FF0000"/>
                  </a:solidFill>
                </a:endParaRPr>
              </a:p>
            </p:txBody>
          </p:sp>
        </mc:Choice>
        <mc:Fallback xmlns="">
          <p:sp>
            <p:nvSpPr>
              <p:cNvPr id="202" name="TextBox 201"/>
              <p:cNvSpPr txBox="1">
                <a:spLocks noRot="1" noChangeAspect="1" noMove="1" noResize="1" noEditPoints="1" noAdjustHandles="1" noChangeArrowheads="1" noChangeShapeType="1" noTextEdit="1"/>
              </p:cNvSpPr>
              <p:nvPr/>
            </p:nvSpPr>
            <p:spPr>
              <a:xfrm>
                <a:off x="8665579" y="4081301"/>
                <a:ext cx="609600" cy="506421"/>
              </a:xfrm>
              <a:prstGeom prst="rect">
                <a:avLst/>
              </a:prstGeom>
              <a:blipFill>
                <a:blip r:embed="rId9"/>
                <a:stretch>
                  <a:fillRect/>
                </a:stretch>
              </a:blipFill>
            </p:spPr>
            <p:txBody>
              <a:bodyPr/>
              <a:lstStyle/>
              <a:p>
                <a:r>
                  <a:rPr lang="vi-VN">
                    <a:noFill/>
                  </a:rPr>
                  <a:t> </a:t>
                </a:r>
              </a:p>
            </p:txBody>
          </p:sp>
        </mc:Fallback>
      </mc:AlternateContent>
      <p:sp>
        <p:nvSpPr>
          <p:cNvPr id="203" name="AutoShape 55"/>
          <p:cNvSpPr>
            <a:spLocks noChangeArrowheads="1"/>
          </p:cNvSpPr>
          <p:nvPr/>
        </p:nvSpPr>
        <p:spPr bwMode="auto">
          <a:xfrm rot="375915" flipH="1">
            <a:off x="9206873" y="3660046"/>
            <a:ext cx="533400" cy="304800"/>
          </a:xfrm>
          <a:prstGeom prst="curvedDownArrow">
            <a:avLst>
              <a:gd name="adj1" fmla="val 35000"/>
              <a:gd name="adj2" fmla="val 70000"/>
              <a:gd name="adj3" fmla="val 33333"/>
            </a:avLst>
          </a:prstGeom>
          <a:solidFill>
            <a:schemeClr val="accent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117" name="Group 116"/>
          <p:cNvGrpSpPr/>
          <p:nvPr/>
        </p:nvGrpSpPr>
        <p:grpSpPr>
          <a:xfrm>
            <a:off x="6985728" y="603946"/>
            <a:ext cx="3743371" cy="2431179"/>
            <a:chOff x="6953251" y="-18168"/>
            <a:chExt cx="4129088" cy="3119296"/>
          </a:xfrm>
        </p:grpSpPr>
        <p:sp>
          <p:nvSpPr>
            <p:cNvPr id="118" name="AutoShape 7"/>
            <p:cNvSpPr>
              <a:spLocks noChangeArrowheads="1"/>
            </p:cNvSpPr>
            <p:nvPr/>
          </p:nvSpPr>
          <p:spPr bwMode="auto">
            <a:xfrm>
              <a:off x="6953251" y="1196128"/>
              <a:ext cx="1371600" cy="1600200"/>
            </a:xfrm>
            <a:prstGeom prst="cube">
              <a:avLst>
                <a:gd name="adj" fmla="val 25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5400" dirty="0">
                  <a:solidFill>
                    <a:schemeClr val="bg1"/>
                  </a:solidFill>
                  <a:latin typeface="Times New Roman" panose="02020603050405020304" pitchFamily="18" charset="0"/>
                </a:rPr>
                <a:t>N </a:t>
              </a:r>
            </a:p>
          </p:txBody>
        </p:sp>
        <p:sp>
          <p:nvSpPr>
            <p:cNvPr id="119" name="Line 8"/>
            <p:cNvSpPr>
              <a:spLocks noChangeShapeType="1"/>
            </p:cNvSpPr>
            <p:nvPr/>
          </p:nvSpPr>
          <p:spPr bwMode="auto">
            <a:xfrm flipH="1">
              <a:off x="7486651" y="891328"/>
              <a:ext cx="1524000" cy="160020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20" name="Line 9"/>
            <p:cNvSpPr>
              <a:spLocks noChangeShapeType="1"/>
            </p:cNvSpPr>
            <p:nvPr/>
          </p:nvSpPr>
          <p:spPr bwMode="auto">
            <a:xfrm flipH="1">
              <a:off x="8553451" y="891328"/>
              <a:ext cx="1524000" cy="167640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21" name="Line 10"/>
            <p:cNvSpPr>
              <a:spLocks noChangeShapeType="1"/>
            </p:cNvSpPr>
            <p:nvPr/>
          </p:nvSpPr>
          <p:spPr bwMode="auto">
            <a:xfrm>
              <a:off x="7486651" y="2491528"/>
              <a:ext cx="228600" cy="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22" name="Line 11"/>
            <p:cNvSpPr>
              <a:spLocks noChangeShapeType="1"/>
            </p:cNvSpPr>
            <p:nvPr/>
          </p:nvSpPr>
          <p:spPr bwMode="auto">
            <a:xfrm flipH="1">
              <a:off x="7258051" y="2491528"/>
              <a:ext cx="457200" cy="45720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23" name="Line 12"/>
            <p:cNvSpPr>
              <a:spLocks noChangeShapeType="1"/>
            </p:cNvSpPr>
            <p:nvPr/>
          </p:nvSpPr>
          <p:spPr bwMode="auto">
            <a:xfrm flipH="1">
              <a:off x="7867651" y="2567728"/>
              <a:ext cx="457200" cy="45720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24" name="Line 13"/>
            <p:cNvSpPr>
              <a:spLocks noChangeShapeType="1"/>
            </p:cNvSpPr>
            <p:nvPr/>
          </p:nvSpPr>
          <p:spPr bwMode="auto">
            <a:xfrm flipH="1">
              <a:off x="8248651" y="1348528"/>
              <a:ext cx="304800" cy="381000"/>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25" name="AutoShape 20"/>
            <p:cNvSpPr>
              <a:spLocks noChangeArrowheads="1"/>
            </p:cNvSpPr>
            <p:nvPr/>
          </p:nvSpPr>
          <p:spPr bwMode="auto">
            <a:xfrm>
              <a:off x="9710739" y="1043728"/>
              <a:ext cx="1371600" cy="1600200"/>
            </a:xfrm>
            <a:prstGeom prst="cube">
              <a:avLst>
                <a:gd name="adj" fmla="val 25000"/>
              </a:avLst>
            </a:prstGeom>
            <a:solidFill>
              <a:srgbClr val="0070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5400">
                  <a:solidFill>
                    <a:schemeClr val="bg1"/>
                  </a:solidFill>
                  <a:latin typeface="Times New Roman" panose="02020603050405020304" pitchFamily="18" charset="0"/>
                </a:rPr>
                <a:t>S</a:t>
              </a:r>
            </a:p>
          </p:txBody>
        </p:sp>
        <p:sp>
          <p:nvSpPr>
            <p:cNvPr id="128" name="Line 21"/>
            <p:cNvSpPr>
              <a:spLocks noChangeShapeType="1"/>
            </p:cNvSpPr>
            <p:nvPr/>
          </p:nvSpPr>
          <p:spPr bwMode="auto">
            <a:xfrm flipV="1">
              <a:off x="9239251" y="1500928"/>
              <a:ext cx="304800" cy="304800"/>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29" name="Line 22"/>
            <p:cNvSpPr>
              <a:spLocks noChangeShapeType="1"/>
            </p:cNvSpPr>
            <p:nvPr/>
          </p:nvSpPr>
          <p:spPr bwMode="auto">
            <a:xfrm flipH="1">
              <a:off x="7486651" y="129328"/>
              <a:ext cx="2743200" cy="2971800"/>
            </a:xfrm>
            <a:prstGeom prst="line">
              <a:avLst/>
            </a:prstGeom>
            <a:noFill/>
            <a:ln w="9525">
              <a:solidFill>
                <a:schemeClr val="tx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30" name="Text Box 23"/>
            <p:cNvSpPr txBox="1">
              <a:spLocks noChangeArrowheads="1"/>
            </p:cNvSpPr>
            <p:nvPr/>
          </p:nvSpPr>
          <p:spPr bwMode="auto">
            <a:xfrm>
              <a:off x="7105651" y="2339128"/>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a:latin typeface=".VnTime" panose="020B7200000000000000" pitchFamily="34" charset="0"/>
                </a:rPr>
                <a:t>A</a:t>
              </a:r>
            </a:p>
          </p:txBody>
        </p:sp>
        <p:sp>
          <p:nvSpPr>
            <p:cNvPr id="131" name="Text Box 24"/>
            <p:cNvSpPr txBox="1">
              <a:spLocks noChangeArrowheads="1"/>
            </p:cNvSpPr>
            <p:nvPr/>
          </p:nvSpPr>
          <p:spPr bwMode="auto">
            <a:xfrm>
              <a:off x="8852650" y="492490"/>
              <a:ext cx="30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a:latin typeface=".VnTime" panose="020B7200000000000000" pitchFamily="34" charset="0"/>
                </a:rPr>
                <a:t>B</a:t>
              </a:r>
            </a:p>
          </p:txBody>
        </p:sp>
        <p:sp>
          <p:nvSpPr>
            <p:cNvPr id="132" name="Text Box 25"/>
            <p:cNvSpPr txBox="1">
              <a:spLocks noChangeArrowheads="1"/>
            </p:cNvSpPr>
            <p:nvPr/>
          </p:nvSpPr>
          <p:spPr bwMode="auto">
            <a:xfrm>
              <a:off x="9934576" y="604323"/>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dirty="0">
                  <a:latin typeface=".VnTime" panose="020B7200000000000000" pitchFamily="34" charset="0"/>
                </a:rPr>
                <a:t>C</a:t>
              </a:r>
            </a:p>
          </p:txBody>
        </p:sp>
        <p:sp>
          <p:nvSpPr>
            <p:cNvPr id="133" name="Text Box 26"/>
            <p:cNvSpPr txBox="1">
              <a:spLocks noChangeArrowheads="1"/>
            </p:cNvSpPr>
            <p:nvPr/>
          </p:nvSpPr>
          <p:spPr bwMode="auto">
            <a:xfrm>
              <a:off x="8396289" y="2482403"/>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dirty="0">
                  <a:latin typeface=".VnTime" panose="020B7200000000000000" pitchFamily="34" charset="0"/>
                </a:rPr>
                <a:t>D</a:t>
              </a:r>
            </a:p>
          </p:txBody>
        </p:sp>
        <p:sp>
          <p:nvSpPr>
            <p:cNvPr id="134" name="Text Box 28"/>
            <p:cNvSpPr txBox="1">
              <a:spLocks noChangeArrowheads="1"/>
            </p:cNvSpPr>
            <p:nvPr/>
          </p:nvSpPr>
          <p:spPr bwMode="auto">
            <a:xfrm>
              <a:off x="10095082" y="-18168"/>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2400" b="1" dirty="0">
                  <a:latin typeface=".VnTime" panose="020B7200000000000000" pitchFamily="34" charset="0"/>
                </a:rPr>
                <a:t>o’</a:t>
              </a:r>
            </a:p>
          </p:txBody>
        </p:sp>
        <p:sp>
          <p:nvSpPr>
            <p:cNvPr id="135" name="Line 32"/>
            <p:cNvSpPr>
              <a:spLocks noChangeShapeType="1"/>
            </p:cNvSpPr>
            <p:nvPr/>
          </p:nvSpPr>
          <p:spPr bwMode="auto">
            <a:xfrm>
              <a:off x="8324851" y="2567728"/>
              <a:ext cx="228600" cy="0"/>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137" name="Line 35"/>
            <p:cNvSpPr>
              <a:spLocks noChangeShapeType="1"/>
            </p:cNvSpPr>
            <p:nvPr/>
          </p:nvSpPr>
          <p:spPr bwMode="auto">
            <a:xfrm>
              <a:off x="9010651" y="891329"/>
              <a:ext cx="1066800" cy="3175"/>
            </a:xfrm>
            <a:prstGeom prst="line">
              <a:avLst/>
            </a:prstGeom>
            <a:noFill/>
            <a:ln w="57150">
              <a:solidFill>
                <a:srgbClr val="99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grpSp>
      <p:sp>
        <p:nvSpPr>
          <p:cNvPr id="138" name="Text Box 35"/>
          <p:cNvSpPr txBox="1">
            <a:spLocks noChangeArrowheads="1"/>
          </p:cNvSpPr>
          <p:nvPr/>
        </p:nvSpPr>
        <p:spPr bwMode="auto">
          <a:xfrm>
            <a:off x="114300" y="42691"/>
            <a:ext cx="11972925" cy="830997"/>
          </a:xfrm>
          <a:prstGeom prst="rect">
            <a:avLst/>
          </a:prstGeom>
          <a:solidFill>
            <a:schemeClr val="accent1">
              <a:lumMod val="60000"/>
              <a:lumOff val="40000"/>
            </a:schemeClr>
          </a:solidFill>
          <a:ln>
            <a:solidFill>
              <a:srgbClr val="FF0000"/>
            </a:solidFill>
          </a:ln>
          <a:extLst/>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b="1" i="1" dirty="0" smtClean="0">
                <a:latin typeface="Arial" panose="020B0604020202020204" pitchFamily="34" charset="0"/>
              </a:rPr>
              <a:t>2a. Xác </a:t>
            </a:r>
            <a:r>
              <a:rPr lang="en-US" altLang="vi-VN" sz="2400" b="1" i="1" dirty="0">
                <a:latin typeface="Arial" panose="020B0604020202020204" pitchFamily="34" charset="0"/>
              </a:rPr>
              <a:t>định </a:t>
            </a:r>
            <a:r>
              <a:rPr lang="en-US" altLang="vi-VN" sz="2400" b="1" i="1" dirty="0" smtClean="0">
                <a:latin typeface="Arial" panose="020B0604020202020204" pitchFamily="34" charset="0"/>
              </a:rPr>
              <a:t>lực </a:t>
            </a:r>
            <a:r>
              <a:rPr lang="en-US" altLang="vi-VN" sz="2400" b="1" i="1" dirty="0">
                <a:latin typeface="Arial" panose="020B0604020202020204" pitchFamily="34" charset="0"/>
              </a:rPr>
              <a:t>điện </a:t>
            </a:r>
            <a:r>
              <a:rPr lang="en-US" altLang="vi-VN" sz="2400" b="1" i="1" dirty="0" smtClean="0">
                <a:latin typeface="Arial" panose="020B0604020202020204" pitchFamily="34" charset="0"/>
              </a:rPr>
              <a:t>từ tác dụng lên dây AB và CD? Khung quay theo chiều nào?</a:t>
            </a:r>
            <a:endParaRPr lang="en-US" altLang="vi-VN" sz="2400" b="1" i="1" dirty="0">
              <a:latin typeface="Arial" panose="020B0604020202020204" pitchFamily="34" charset="0"/>
            </a:endParaRPr>
          </a:p>
        </p:txBody>
      </p:sp>
      <p:sp>
        <p:nvSpPr>
          <p:cNvPr id="139" name="Text Box 35"/>
          <p:cNvSpPr txBox="1">
            <a:spLocks noChangeArrowheads="1"/>
          </p:cNvSpPr>
          <p:nvPr/>
        </p:nvSpPr>
        <p:spPr bwMode="auto">
          <a:xfrm>
            <a:off x="54944" y="3014752"/>
            <a:ext cx="582631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i="1" dirty="0" smtClean="0">
                <a:solidFill>
                  <a:srgbClr val="0A0AB6"/>
                </a:solidFill>
                <a:latin typeface="Arial" panose="020B0604020202020204" pitchFamily="34" charset="0"/>
              </a:rPr>
              <a:t>Khung quay ngược chiều kim đồng hồ</a:t>
            </a:r>
            <a:endParaRPr lang="en-US" altLang="vi-VN" sz="2400" i="1" dirty="0">
              <a:solidFill>
                <a:srgbClr val="0A0AB6"/>
              </a:solidFill>
              <a:latin typeface="Arial" panose="020B0604020202020204" pitchFamily="34" charset="0"/>
            </a:endParaRPr>
          </a:p>
        </p:txBody>
      </p:sp>
      <p:sp>
        <p:nvSpPr>
          <p:cNvPr id="140" name="Text Box 35"/>
          <p:cNvSpPr txBox="1">
            <a:spLocks noChangeArrowheads="1"/>
          </p:cNvSpPr>
          <p:nvPr/>
        </p:nvSpPr>
        <p:spPr bwMode="auto">
          <a:xfrm>
            <a:off x="6189076" y="3038337"/>
            <a:ext cx="582631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i="1" dirty="0" smtClean="0">
                <a:solidFill>
                  <a:srgbClr val="0A0AB6"/>
                </a:solidFill>
                <a:latin typeface="Arial" panose="020B0604020202020204" pitchFamily="34" charset="0"/>
              </a:rPr>
              <a:t>Khung quay cùng chiều kim đồng hồ</a:t>
            </a:r>
            <a:endParaRPr lang="en-US" altLang="vi-VN" sz="2400" i="1" dirty="0">
              <a:solidFill>
                <a:srgbClr val="0A0AB6"/>
              </a:solidFill>
              <a:latin typeface="Arial" panose="020B0604020202020204" pitchFamily="34" charset="0"/>
            </a:endParaRPr>
          </a:p>
        </p:txBody>
      </p:sp>
      <p:sp>
        <p:nvSpPr>
          <p:cNvPr id="141" name="Text Box 35"/>
          <p:cNvSpPr txBox="1">
            <a:spLocks noChangeArrowheads="1"/>
          </p:cNvSpPr>
          <p:nvPr/>
        </p:nvSpPr>
        <p:spPr bwMode="auto">
          <a:xfrm>
            <a:off x="111028" y="6452054"/>
            <a:ext cx="582631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i="1" dirty="0" smtClean="0">
                <a:solidFill>
                  <a:srgbClr val="0A0AB6"/>
                </a:solidFill>
                <a:latin typeface="Arial" panose="020B0604020202020204" pitchFamily="34" charset="0"/>
              </a:rPr>
              <a:t>Khung quay cùng chiều kim đồng hồ</a:t>
            </a:r>
            <a:endParaRPr lang="en-US" altLang="vi-VN" sz="2400" i="1" dirty="0">
              <a:solidFill>
                <a:srgbClr val="0A0AB6"/>
              </a:solidFill>
              <a:latin typeface="Arial" panose="020B0604020202020204" pitchFamily="34" charset="0"/>
            </a:endParaRPr>
          </a:p>
        </p:txBody>
      </p:sp>
      <p:sp>
        <p:nvSpPr>
          <p:cNvPr id="142" name="Text Box 35"/>
          <p:cNvSpPr txBox="1">
            <a:spLocks noChangeArrowheads="1"/>
          </p:cNvSpPr>
          <p:nvPr/>
        </p:nvSpPr>
        <p:spPr bwMode="auto">
          <a:xfrm>
            <a:off x="6038168" y="6384570"/>
            <a:ext cx="582631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i="1" dirty="0" smtClean="0">
                <a:solidFill>
                  <a:srgbClr val="0A0AB6"/>
                </a:solidFill>
                <a:latin typeface="Arial" panose="020B0604020202020204" pitchFamily="34" charset="0"/>
              </a:rPr>
              <a:t>Khung quay ngược chiều kim đồng hồ</a:t>
            </a:r>
            <a:endParaRPr lang="en-US" altLang="vi-VN" sz="2400" i="1" dirty="0">
              <a:solidFill>
                <a:srgbClr val="0A0AB6"/>
              </a:solidFill>
              <a:latin typeface="Arial" panose="020B0604020202020204" pitchFamily="34" charset="0"/>
            </a:endParaRPr>
          </a:p>
        </p:txBody>
      </p:sp>
    </p:spTree>
    <p:extLst>
      <p:ext uri="{BB962C8B-B14F-4D97-AF65-F5344CB8AC3E}">
        <p14:creationId xmlns:p14="http://schemas.microsoft.com/office/powerpoint/2010/main" val="32213065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54"/>
                                        </p:tgtEl>
                                        <p:attrNameLst>
                                          <p:attrName>style.visibility</p:attrName>
                                        </p:attrNameLst>
                                      </p:cBhvr>
                                      <p:to>
                                        <p:strVal val="visible"/>
                                      </p:to>
                                    </p:set>
                                    <p:animEffect transition="in" filter="circle(in)">
                                      <p:cBhvr>
                                        <p:cTn id="12" dur="2000"/>
                                        <p:tgtEl>
                                          <p:spTgt spid="154"/>
                                        </p:tgtEl>
                                      </p:cBhvr>
                                    </p:animEffect>
                                  </p:childTnLst>
                                </p:cTn>
                              </p:par>
                            </p:childTnLst>
                          </p:cTn>
                        </p:par>
                        <p:par>
                          <p:cTn id="13" fill="hold">
                            <p:stCondLst>
                              <p:cond delay="2000"/>
                            </p:stCondLst>
                            <p:childTnLst>
                              <p:par>
                                <p:cTn id="14" presetID="6" presetClass="entr" presetSubtype="16"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circle(in)">
                                      <p:cBhvr>
                                        <p:cTn id="16" dur="20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136"/>
                                        </p:tgtEl>
                                        <p:attrNameLst>
                                          <p:attrName>style.visibility</p:attrName>
                                        </p:attrNameLst>
                                      </p:cBhvr>
                                      <p:to>
                                        <p:strVal val="visible"/>
                                      </p:to>
                                    </p:set>
                                    <p:animEffect transition="in" filter="circle(in)">
                                      <p:cBhvr>
                                        <p:cTn id="21" dur="2000"/>
                                        <p:tgtEl>
                                          <p:spTgt spid="136"/>
                                        </p:tgtEl>
                                      </p:cBhvr>
                                    </p:animEffect>
                                  </p:childTnLst>
                                </p:cTn>
                              </p:par>
                            </p:childTnLst>
                          </p:cTn>
                        </p:par>
                        <p:par>
                          <p:cTn id="22" fill="hold">
                            <p:stCondLst>
                              <p:cond delay="2000"/>
                            </p:stCondLst>
                            <p:childTnLst>
                              <p:par>
                                <p:cTn id="23" presetID="6" presetClass="entr" presetSubtype="16" fill="hold" grpId="0" nodeType="afterEffect">
                                  <p:stCondLst>
                                    <p:cond delay="0"/>
                                  </p:stCondLst>
                                  <p:childTnLst>
                                    <p:set>
                                      <p:cBhvr>
                                        <p:cTn id="24" dur="1" fill="hold">
                                          <p:stCondLst>
                                            <p:cond delay="0"/>
                                          </p:stCondLst>
                                        </p:cTn>
                                        <p:tgtEl>
                                          <p:spTgt spid="161"/>
                                        </p:tgtEl>
                                        <p:attrNameLst>
                                          <p:attrName>style.visibility</p:attrName>
                                        </p:attrNameLst>
                                      </p:cBhvr>
                                      <p:to>
                                        <p:strVal val="visible"/>
                                      </p:to>
                                    </p:set>
                                    <p:animEffect transition="in" filter="circle(in)">
                                      <p:cBhvr>
                                        <p:cTn id="25" dur="2000"/>
                                        <p:tgtEl>
                                          <p:spTgt spid="161"/>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153"/>
                                        </p:tgtEl>
                                        <p:attrNameLst>
                                          <p:attrName>style.visibility</p:attrName>
                                        </p:attrNameLst>
                                      </p:cBhvr>
                                      <p:to>
                                        <p:strVal val="visible"/>
                                      </p:to>
                                    </p:set>
                                    <p:animEffect transition="in" filter="circle(in)">
                                      <p:cBhvr>
                                        <p:cTn id="30" dur="2000"/>
                                        <p:tgtEl>
                                          <p:spTgt spid="153"/>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39"/>
                                        </p:tgtEl>
                                        <p:attrNameLst>
                                          <p:attrName>style.visibility</p:attrName>
                                        </p:attrNameLst>
                                      </p:cBhvr>
                                      <p:to>
                                        <p:strVal val="visible"/>
                                      </p:to>
                                    </p:set>
                                    <p:animEffect transition="in" filter="barn(inVertical)">
                                      <p:cBhvr>
                                        <p:cTn id="35" dur="500"/>
                                        <p:tgtEl>
                                          <p:spTgt spid="139"/>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nodeType="clickEffect">
                                  <p:stCondLst>
                                    <p:cond delay="0"/>
                                  </p:stCondLst>
                                  <p:childTnLst>
                                    <p:set>
                                      <p:cBhvr>
                                        <p:cTn id="39" dur="1" fill="hold">
                                          <p:stCondLst>
                                            <p:cond delay="0"/>
                                          </p:stCondLst>
                                        </p:cTn>
                                        <p:tgtEl>
                                          <p:spTgt spid="162"/>
                                        </p:tgtEl>
                                        <p:attrNameLst>
                                          <p:attrName>style.visibility</p:attrName>
                                        </p:attrNameLst>
                                      </p:cBhvr>
                                      <p:to>
                                        <p:strVal val="visible"/>
                                      </p:to>
                                    </p:set>
                                    <p:animEffect transition="in" filter="circle(in)">
                                      <p:cBhvr>
                                        <p:cTn id="40" dur="2000"/>
                                        <p:tgtEl>
                                          <p:spTgt spid="162"/>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113"/>
                                        </p:tgtEl>
                                        <p:attrNameLst>
                                          <p:attrName>style.visibility</p:attrName>
                                        </p:attrNameLst>
                                      </p:cBhvr>
                                      <p:to>
                                        <p:strVal val="visible"/>
                                      </p:to>
                                    </p:set>
                                    <p:animEffect transition="in" filter="wipe(down)">
                                      <p:cBhvr>
                                        <p:cTn id="45" dur="500"/>
                                        <p:tgtEl>
                                          <p:spTgt spid="113"/>
                                        </p:tgtEl>
                                      </p:cBhvr>
                                    </p:animEffect>
                                  </p:childTnLst>
                                </p:cTn>
                              </p:par>
                            </p:childTnLst>
                          </p:cTn>
                        </p:par>
                        <p:par>
                          <p:cTn id="46" fill="hold">
                            <p:stCondLst>
                              <p:cond delay="500"/>
                            </p:stCondLst>
                            <p:childTnLst>
                              <p:par>
                                <p:cTn id="47" presetID="22" presetClass="entr" presetSubtype="4" fill="hold" grpId="0" nodeType="afterEffect">
                                  <p:stCondLst>
                                    <p:cond delay="0"/>
                                  </p:stCondLst>
                                  <p:childTnLst>
                                    <p:set>
                                      <p:cBhvr>
                                        <p:cTn id="48" dur="1" fill="hold">
                                          <p:stCondLst>
                                            <p:cond delay="0"/>
                                          </p:stCondLst>
                                        </p:cTn>
                                        <p:tgtEl>
                                          <p:spTgt spid="167"/>
                                        </p:tgtEl>
                                        <p:attrNameLst>
                                          <p:attrName>style.visibility</p:attrName>
                                        </p:attrNameLst>
                                      </p:cBhvr>
                                      <p:to>
                                        <p:strVal val="visible"/>
                                      </p:to>
                                    </p:set>
                                    <p:animEffect transition="in" filter="wipe(down)">
                                      <p:cBhvr>
                                        <p:cTn id="49" dur="500"/>
                                        <p:tgtEl>
                                          <p:spTgt spid="167"/>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114"/>
                                        </p:tgtEl>
                                        <p:attrNameLst>
                                          <p:attrName>style.visibility</p:attrName>
                                        </p:attrNameLst>
                                      </p:cBhvr>
                                      <p:to>
                                        <p:strVal val="visible"/>
                                      </p:to>
                                    </p:set>
                                    <p:animEffect transition="in" filter="wipe(down)">
                                      <p:cBhvr>
                                        <p:cTn id="54" dur="500"/>
                                        <p:tgtEl>
                                          <p:spTgt spid="114"/>
                                        </p:tgtEl>
                                      </p:cBhvr>
                                    </p:animEffect>
                                  </p:childTnLst>
                                </p:cTn>
                              </p:par>
                            </p:childTnLst>
                          </p:cTn>
                        </p:par>
                        <p:par>
                          <p:cTn id="55" fill="hold">
                            <p:stCondLst>
                              <p:cond delay="500"/>
                            </p:stCondLst>
                            <p:childTnLst>
                              <p:par>
                                <p:cTn id="56" presetID="22" presetClass="entr" presetSubtype="4" fill="hold" grpId="0" nodeType="afterEffect">
                                  <p:stCondLst>
                                    <p:cond delay="0"/>
                                  </p:stCondLst>
                                  <p:childTnLst>
                                    <p:set>
                                      <p:cBhvr>
                                        <p:cTn id="57" dur="1" fill="hold">
                                          <p:stCondLst>
                                            <p:cond delay="0"/>
                                          </p:stCondLst>
                                        </p:cTn>
                                        <p:tgtEl>
                                          <p:spTgt spid="168"/>
                                        </p:tgtEl>
                                        <p:attrNameLst>
                                          <p:attrName>style.visibility</p:attrName>
                                        </p:attrNameLst>
                                      </p:cBhvr>
                                      <p:to>
                                        <p:strVal val="visible"/>
                                      </p:to>
                                    </p:set>
                                    <p:animEffect transition="in" filter="wipe(down)">
                                      <p:cBhvr>
                                        <p:cTn id="58" dur="500"/>
                                        <p:tgtEl>
                                          <p:spTgt spid="168"/>
                                        </p:tgtEl>
                                      </p:cBhvr>
                                    </p:animEffect>
                                  </p:childTnLst>
                                </p:cTn>
                              </p:par>
                            </p:childTnLst>
                          </p:cTn>
                        </p:par>
                      </p:childTnLst>
                    </p:cTn>
                  </p:par>
                  <p:par>
                    <p:cTn id="59" fill="hold">
                      <p:stCondLst>
                        <p:cond delay="indefinite"/>
                      </p:stCondLst>
                      <p:childTnLst>
                        <p:par>
                          <p:cTn id="60" fill="hold">
                            <p:stCondLst>
                              <p:cond delay="0"/>
                            </p:stCondLst>
                            <p:childTnLst>
                              <p:par>
                                <p:cTn id="61" presetID="6" presetClass="entr" presetSubtype="16" fill="hold" grpId="0" nodeType="clickEffect">
                                  <p:stCondLst>
                                    <p:cond delay="0"/>
                                  </p:stCondLst>
                                  <p:childTnLst>
                                    <p:set>
                                      <p:cBhvr>
                                        <p:cTn id="62" dur="1" fill="hold">
                                          <p:stCondLst>
                                            <p:cond delay="0"/>
                                          </p:stCondLst>
                                        </p:cTn>
                                        <p:tgtEl>
                                          <p:spTgt spid="112"/>
                                        </p:tgtEl>
                                        <p:attrNameLst>
                                          <p:attrName>style.visibility</p:attrName>
                                        </p:attrNameLst>
                                      </p:cBhvr>
                                      <p:to>
                                        <p:strVal val="visible"/>
                                      </p:to>
                                    </p:set>
                                    <p:animEffect transition="in" filter="circle(in)">
                                      <p:cBhvr>
                                        <p:cTn id="63" dur="2000"/>
                                        <p:tgtEl>
                                          <p:spTgt spid="112"/>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140"/>
                                        </p:tgtEl>
                                        <p:attrNameLst>
                                          <p:attrName>style.visibility</p:attrName>
                                        </p:attrNameLst>
                                      </p:cBhvr>
                                      <p:to>
                                        <p:strVal val="visible"/>
                                      </p:to>
                                    </p:set>
                                    <p:animEffect transition="in" filter="barn(inVertical)">
                                      <p:cBhvr>
                                        <p:cTn id="68" dur="500"/>
                                        <p:tgtEl>
                                          <p:spTgt spid="140"/>
                                        </p:tgtEl>
                                      </p:cBhvr>
                                    </p:animEffect>
                                  </p:childTnLst>
                                </p:cTn>
                              </p:par>
                            </p:childTnLst>
                          </p:cTn>
                        </p:par>
                      </p:childTnLst>
                    </p:cTn>
                  </p:par>
                  <p:par>
                    <p:cTn id="69" fill="hold">
                      <p:stCondLst>
                        <p:cond delay="indefinite"/>
                      </p:stCondLst>
                      <p:childTnLst>
                        <p:par>
                          <p:cTn id="70" fill="hold">
                            <p:stCondLst>
                              <p:cond delay="0"/>
                            </p:stCondLst>
                            <p:childTnLst>
                              <p:par>
                                <p:cTn id="71" presetID="6" presetClass="entr" presetSubtype="16" fill="hold" nodeType="clickEffect">
                                  <p:stCondLst>
                                    <p:cond delay="0"/>
                                  </p:stCondLst>
                                  <p:childTnLst>
                                    <p:set>
                                      <p:cBhvr>
                                        <p:cTn id="72" dur="1" fill="hold">
                                          <p:stCondLst>
                                            <p:cond delay="0"/>
                                          </p:stCondLst>
                                        </p:cTn>
                                        <p:tgtEl>
                                          <p:spTgt spid="11"/>
                                        </p:tgtEl>
                                        <p:attrNameLst>
                                          <p:attrName>style.visibility</p:attrName>
                                        </p:attrNameLst>
                                      </p:cBhvr>
                                      <p:to>
                                        <p:strVal val="visible"/>
                                      </p:to>
                                    </p:set>
                                    <p:animEffect transition="in" filter="circle(in)">
                                      <p:cBhvr>
                                        <p:cTn id="73" dur="2000"/>
                                        <p:tgtEl>
                                          <p:spTgt spid="11"/>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grpId="0" nodeType="clickEffect">
                                  <p:stCondLst>
                                    <p:cond delay="0"/>
                                  </p:stCondLst>
                                  <p:childTnLst>
                                    <p:set>
                                      <p:cBhvr>
                                        <p:cTn id="77" dur="1" fill="hold">
                                          <p:stCondLst>
                                            <p:cond delay="0"/>
                                          </p:stCondLst>
                                        </p:cTn>
                                        <p:tgtEl>
                                          <p:spTgt spid="171"/>
                                        </p:tgtEl>
                                        <p:attrNameLst>
                                          <p:attrName>style.visibility</p:attrName>
                                        </p:attrNameLst>
                                      </p:cBhvr>
                                      <p:to>
                                        <p:strVal val="visible"/>
                                      </p:to>
                                    </p:set>
                                    <p:animEffect transition="in" filter="wipe(down)">
                                      <p:cBhvr>
                                        <p:cTn id="78" dur="500"/>
                                        <p:tgtEl>
                                          <p:spTgt spid="171"/>
                                        </p:tgtEl>
                                      </p:cBhvr>
                                    </p:animEffect>
                                  </p:childTnLst>
                                </p:cTn>
                              </p:par>
                            </p:childTnLst>
                          </p:cTn>
                        </p:par>
                        <p:par>
                          <p:cTn id="79" fill="hold">
                            <p:stCondLst>
                              <p:cond delay="500"/>
                            </p:stCondLst>
                            <p:childTnLst>
                              <p:par>
                                <p:cTn id="80" presetID="16" presetClass="entr" presetSubtype="21" fill="hold" grpId="0" nodeType="afterEffect">
                                  <p:stCondLst>
                                    <p:cond delay="0"/>
                                  </p:stCondLst>
                                  <p:childTnLst>
                                    <p:set>
                                      <p:cBhvr>
                                        <p:cTn id="81" dur="1" fill="hold">
                                          <p:stCondLst>
                                            <p:cond delay="0"/>
                                          </p:stCondLst>
                                        </p:cTn>
                                        <p:tgtEl>
                                          <p:spTgt spid="172"/>
                                        </p:tgtEl>
                                        <p:attrNameLst>
                                          <p:attrName>style.visibility</p:attrName>
                                        </p:attrNameLst>
                                      </p:cBhvr>
                                      <p:to>
                                        <p:strVal val="visible"/>
                                      </p:to>
                                    </p:set>
                                    <p:animEffect transition="in" filter="barn(inVertical)">
                                      <p:cBhvr>
                                        <p:cTn id="82" dur="500"/>
                                        <p:tgtEl>
                                          <p:spTgt spid="172"/>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173"/>
                                        </p:tgtEl>
                                        <p:attrNameLst>
                                          <p:attrName>style.visibility</p:attrName>
                                        </p:attrNameLst>
                                      </p:cBhvr>
                                      <p:to>
                                        <p:strVal val="visible"/>
                                      </p:to>
                                    </p:set>
                                    <p:animEffect transition="in" filter="wipe(down)">
                                      <p:cBhvr>
                                        <p:cTn id="87" dur="500"/>
                                        <p:tgtEl>
                                          <p:spTgt spid="173"/>
                                        </p:tgtEl>
                                      </p:cBhvr>
                                    </p:animEffect>
                                  </p:childTnLst>
                                </p:cTn>
                              </p:par>
                            </p:childTnLst>
                          </p:cTn>
                        </p:par>
                        <p:par>
                          <p:cTn id="88" fill="hold">
                            <p:stCondLst>
                              <p:cond delay="500"/>
                            </p:stCondLst>
                            <p:childTnLst>
                              <p:par>
                                <p:cTn id="89" presetID="22" presetClass="entr" presetSubtype="4" fill="hold" grpId="0" nodeType="afterEffect">
                                  <p:stCondLst>
                                    <p:cond delay="0"/>
                                  </p:stCondLst>
                                  <p:childTnLst>
                                    <p:set>
                                      <p:cBhvr>
                                        <p:cTn id="90" dur="1" fill="hold">
                                          <p:stCondLst>
                                            <p:cond delay="0"/>
                                          </p:stCondLst>
                                        </p:cTn>
                                        <p:tgtEl>
                                          <p:spTgt spid="174"/>
                                        </p:tgtEl>
                                        <p:attrNameLst>
                                          <p:attrName>style.visibility</p:attrName>
                                        </p:attrNameLst>
                                      </p:cBhvr>
                                      <p:to>
                                        <p:strVal val="visible"/>
                                      </p:to>
                                    </p:set>
                                    <p:animEffect transition="in" filter="wipe(down)">
                                      <p:cBhvr>
                                        <p:cTn id="91" dur="500"/>
                                        <p:tgtEl>
                                          <p:spTgt spid="174"/>
                                        </p:tgtEl>
                                      </p:cBhvr>
                                    </p:animEffect>
                                  </p:childTnLst>
                                </p:cTn>
                              </p:par>
                            </p:childTnLst>
                          </p:cTn>
                        </p:par>
                      </p:childTnLst>
                    </p:cTn>
                  </p:par>
                  <p:par>
                    <p:cTn id="92" fill="hold">
                      <p:stCondLst>
                        <p:cond delay="indefinite"/>
                      </p:stCondLst>
                      <p:childTnLst>
                        <p:par>
                          <p:cTn id="93" fill="hold">
                            <p:stCondLst>
                              <p:cond delay="0"/>
                            </p:stCondLst>
                            <p:childTnLst>
                              <p:par>
                                <p:cTn id="94" presetID="6" presetClass="entr" presetSubtype="16" fill="hold" grpId="0" nodeType="clickEffect">
                                  <p:stCondLst>
                                    <p:cond delay="0"/>
                                  </p:stCondLst>
                                  <p:childTnLst>
                                    <p:set>
                                      <p:cBhvr>
                                        <p:cTn id="95" dur="1" fill="hold">
                                          <p:stCondLst>
                                            <p:cond delay="0"/>
                                          </p:stCondLst>
                                        </p:cTn>
                                        <p:tgtEl>
                                          <p:spTgt spid="80"/>
                                        </p:tgtEl>
                                        <p:attrNameLst>
                                          <p:attrName>style.visibility</p:attrName>
                                        </p:attrNameLst>
                                      </p:cBhvr>
                                      <p:to>
                                        <p:strVal val="visible"/>
                                      </p:to>
                                    </p:set>
                                    <p:animEffect transition="in" filter="circle(in)">
                                      <p:cBhvr>
                                        <p:cTn id="96" dur="2000"/>
                                        <p:tgtEl>
                                          <p:spTgt spid="80"/>
                                        </p:tgtEl>
                                      </p:cBhvr>
                                    </p:animEffect>
                                  </p:childTnLst>
                                </p:cTn>
                              </p:par>
                            </p:childTnLst>
                          </p:cTn>
                        </p:par>
                      </p:childTnLst>
                    </p:cTn>
                  </p:par>
                  <p:par>
                    <p:cTn id="97" fill="hold">
                      <p:stCondLst>
                        <p:cond delay="indefinite"/>
                      </p:stCondLst>
                      <p:childTnLst>
                        <p:par>
                          <p:cTn id="98" fill="hold">
                            <p:stCondLst>
                              <p:cond delay="0"/>
                            </p:stCondLst>
                            <p:childTnLst>
                              <p:par>
                                <p:cTn id="99" presetID="16" presetClass="entr" presetSubtype="21" fill="hold" grpId="0" nodeType="clickEffect">
                                  <p:stCondLst>
                                    <p:cond delay="0"/>
                                  </p:stCondLst>
                                  <p:childTnLst>
                                    <p:set>
                                      <p:cBhvr>
                                        <p:cTn id="100" dur="1" fill="hold">
                                          <p:stCondLst>
                                            <p:cond delay="0"/>
                                          </p:stCondLst>
                                        </p:cTn>
                                        <p:tgtEl>
                                          <p:spTgt spid="141"/>
                                        </p:tgtEl>
                                        <p:attrNameLst>
                                          <p:attrName>style.visibility</p:attrName>
                                        </p:attrNameLst>
                                      </p:cBhvr>
                                      <p:to>
                                        <p:strVal val="visible"/>
                                      </p:to>
                                    </p:set>
                                    <p:animEffect transition="in" filter="barn(inVertical)">
                                      <p:cBhvr>
                                        <p:cTn id="101" dur="500"/>
                                        <p:tgtEl>
                                          <p:spTgt spid="141"/>
                                        </p:tgtEl>
                                      </p:cBhvr>
                                    </p:animEffect>
                                  </p:childTnLst>
                                </p:cTn>
                              </p:par>
                            </p:childTnLst>
                          </p:cTn>
                        </p:par>
                      </p:childTnLst>
                    </p:cTn>
                  </p:par>
                  <p:par>
                    <p:cTn id="102" fill="hold">
                      <p:stCondLst>
                        <p:cond delay="indefinite"/>
                      </p:stCondLst>
                      <p:childTnLst>
                        <p:par>
                          <p:cTn id="103" fill="hold">
                            <p:stCondLst>
                              <p:cond delay="0"/>
                            </p:stCondLst>
                            <p:childTnLst>
                              <p:par>
                                <p:cTn id="104" presetID="6" presetClass="entr" presetSubtype="16" fill="hold" nodeType="clickEffect">
                                  <p:stCondLst>
                                    <p:cond delay="0"/>
                                  </p:stCondLst>
                                  <p:childTnLst>
                                    <p:set>
                                      <p:cBhvr>
                                        <p:cTn id="105" dur="1" fill="hold">
                                          <p:stCondLst>
                                            <p:cond delay="0"/>
                                          </p:stCondLst>
                                        </p:cTn>
                                        <p:tgtEl>
                                          <p:spTgt spid="175"/>
                                        </p:tgtEl>
                                        <p:attrNameLst>
                                          <p:attrName>style.visibility</p:attrName>
                                        </p:attrNameLst>
                                      </p:cBhvr>
                                      <p:to>
                                        <p:strVal val="visible"/>
                                      </p:to>
                                    </p:set>
                                    <p:animEffect transition="in" filter="circle(in)">
                                      <p:cBhvr>
                                        <p:cTn id="106" dur="2000"/>
                                        <p:tgtEl>
                                          <p:spTgt spid="175"/>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4" fill="hold" grpId="0" nodeType="clickEffect">
                                  <p:stCondLst>
                                    <p:cond delay="0"/>
                                  </p:stCondLst>
                                  <p:childTnLst>
                                    <p:set>
                                      <p:cBhvr>
                                        <p:cTn id="110" dur="1" fill="hold">
                                          <p:stCondLst>
                                            <p:cond delay="0"/>
                                          </p:stCondLst>
                                        </p:cTn>
                                        <p:tgtEl>
                                          <p:spTgt spid="201"/>
                                        </p:tgtEl>
                                        <p:attrNameLst>
                                          <p:attrName>style.visibility</p:attrName>
                                        </p:attrNameLst>
                                      </p:cBhvr>
                                      <p:to>
                                        <p:strVal val="visible"/>
                                      </p:to>
                                    </p:set>
                                    <p:animEffect transition="in" filter="wipe(down)">
                                      <p:cBhvr>
                                        <p:cTn id="111" dur="500"/>
                                        <p:tgtEl>
                                          <p:spTgt spid="201"/>
                                        </p:tgtEl>
                                      </p:cBhvr>
                                    </p:animEffect>
                                  </p:childTnLst>
                                </p:cTn>
                              </p:par>
                            </p:childTnLst>
                          </p:cTn>
                        </p:par>
                        <p:par>
                          <p:cTn id="112" fill="hold">
                            <p:stCondLst>
                              <p:cond delay="500"/>
                            </p:stCondLst>
                            <p:childTnLst>
                              <p:par>
                                <p:cTn id="113" presetID="22" presetClass="entr" presetSubtype="4" fill="hold" grpId="0" nodeType="afterEffect">
                                  <p:stCondLst>
                                    <p:cond delay="0"/>
                                  </p:stCondLst>
                                  <p:childTnLst>
                                    <p:set>
                                      <p:cBhvr>
                                        <p:cTn id="114" dur="1" fill="hold">
                                          <p:stCondLst>
                                            <p:cond delay="0"/>
                                          </p:stCondLst>
                                        </p:cTn>
                                        <p:tgtEl>
                                          <p:spTgt spid="200"/>
                                        </p:tgtEl>
                                        <p:attrNameLst>
                                          <p:attrName>style.visibility</p:attrName>
                                        </p:attrNameLst>
                                      </p:cBhvr>
                                      <p:to>
                                        <p:strVal val="visible"/>
                                      </p:to>
                                    </p:set>
                                    <p:animEffect transition="in" filter="wipe(down)">
                                      <p:cBhvr>
                                        <p:cTn id="115" dur="500"/>
                                        <p:tgtEl>
                                          <p:spTgt spid="200"/>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4" fill="hold" grpId="0" nodeType="clickEffect">
                                  <p:stCondLst>
                                    <p:cond delay="0"/>
                                  </p:stCondLst>
                                  <p:childTnLst>
                                    <p:set>
                                      <p:cBhvr>
                                        <p:cTn id="119" dur="1" fill="hold">
                                          <p:stCondLst>
                                            <p:cond delay="0"/>
                                          </p:stCondLst>
                                        </p:cTn>
                                        <p:tgtEl>
                                          <p:spTgt spid="199"/>
                                        </p:tgtEl>
                                        <p:attrNameLst>
                                          <p:attrName>style.visibility</p:attrName>
                                        </p:attrNameLst>
                                      </p:cBhvr>
                                      <p:to>
                                        <p:strVal val="visible"/>
                                      </p:to>
                                    </p:set>
                                    <p:animEffect transition="in" filter="wipe(down)">
                                      <p:cBhvr>
                                        <p:cTn id="120" dur="500"/>
                                        <p:tgtEl>
                                          <p:spTgt spid="199"/>
                                        </p:tgtEl>
                                      </p:cBhvr>
                                    </p:animEffect>
                                  </p:childTnLst>
                                </p:cTn>
                              </p:par>
                            </p:childTnLst>
                          </p:cTn>
                        </p:par>
                        <p:par>
                          <p:cTn id="121" fill="hold">
                            <p:stCondLst>
                              <p:cond delay="500"/>
                            </p:stCondLst>
                            <p:childTnLst>
                              <p:par>
                                <p:cTn id="122" presetID="22" presetClass="entr" presetSubtype="4" fill="hold" grpId="0" nodeType="afterEffect">
                                  <p:stCondLst>
                                    <p:cond delay="0"/>
                                  </p:stCondLst>
                                  <p:childTnLst>
                                    <p:set>
                                      <p:cBhvr>
                                        <p:cTn id="123" dur="1" fill="hold">
                                          <p:stCondLst>
                                            <p:cond delay="0"/>
                                          </p:stCondLst>
                                        </p:cTn>
                                        <p:tgtEl>
                                          <p:spTgt spid="202"/>
                                        </p:tgtEl>
                                        <p:attrNameLst>
                                          <p:attrName>style.visibility</p:attrName>
                                        </p:attrNameLst>
                                      </p:cBhvr>
                                      <p:to>
                                        <p:strVal val="visible"/>
                                      </p:to>
                                    </p:set>
                                    <p:animEffect transition="in" filter="wipe(down)">
                                      <p:cBhvr>
                                        <p:cTn id="124" dur="500"/>
                                        <p:tgtEl>
                                          <p:spTgt spid="202"/>
                                        </p:tgtEl>
                                      </p:cBhvr>
                                    </p:animEffect>
                                  </p:childTnLst>
                                </p:cTn>
                              </p:par>
                            </p:childTnLst>
                          </p:cTn>
                        </p:par>
                      </p:childTnLst>
                    </p:cTn>
                  </p:par>
                  <p:par>
                    <p:cTn id="125" fill="hold">
                      <p:stCondLst>
                        <p:cond delay="indefinite"/>
                      </p:stCondLst>
                      <p:childTnLst>
                        <p:par>
                          <p:cTn id="126" fill="hold">
                            <p:stCondLst>
                              <p:cond delay="0"/>
                            </p:stCondLst>
                            <p:childTnLst>
                              <p:par>
                                <p:cTn id="127" presetID="6" presetClass="entr" presetSubtype="16" fill="hold" grpId="0" nodeType="clickEffect">
                                  <p:stCondLst>
                                    <p:cond delay="0"/>
                                  </p:stCondLst>
                                  <p:childTnLst>
                                    <p:set>
                                      <p:cBhvr>
                                        <p:cTn id="128" dur="1" fill="hold">
                                          <p:stCondLst>
                                            <p:cond delay="0"/>
                                          </p:stCondLst>
                                        </p:cTn>
                                        <p:tgtEl>
                                          <p:spTgt spid="203"/>
                                        </p:tgtEl>
                                        <p:attrNameLst>
                                          <p:attrName>style.visibility</p:attrName>
                                        </p:attrNameLst>
                                      </p:cBhvr>
                                      <p:to>
                                        <p:strVal val="visible"/>
                                      </p:to>
                                    </p:set>
                                    <p:animEffect transition="in" filter="circle(in)">
                                      <p:cBhvr>
                                        <p:cTn id="129" dur="2000"/>
                                        <p:tgtEl>
                                          <p:spTgt spid="203"/>
                                        </p:tgtEl>
                                      </p:cBhvr>
                                    </p:animEffect>
                                  </p:childTnLst>
                                </p:cTn>
                              </p:par>
                            </p:childTnLst>
                          </p:cTn>
                        </p:par>
                      </p:childTnLst>
                    </p:cTn>
                  </p:par>
                  <p:par>
                    <p:cTn id="130" fill="hold">
                      <p:stCondLst>
                        <p:cond delay="indefinite"/>
                      </p:stCondLst>
                      <p:childTnLst>
                        <p:par>
                          <p:cTn id="131" fill="hold">
                            <p:stCondLst>
                              <p:cond delay="0"/>
                            </p:stCondLst>
                            <p:childTnLst>
                              <p:par>
                                <p:cTn id="132" presetID="16" presetClass="entr" presetSubtype="21" fill="hold" grpId="0" nodeType="clickEffect">
                                  <p:stCondLst>
                                    <p:cond delay="0"/>
                                  </p:stCondLst>
                                  <p:childTnLst>
                                    <p:set>
                                      <p:cBhvr>
                                        <p:cTn id="133" dur="1" fill="hold">
                                          <p:stCondLst>
                                            <p:cond delay="0"/>
                                          </p:stCondLst>
                                        </p:cTn>
                                        <p:tgtEl>
                                          <p:spTgt spid="142"/>
                                        </p:tgtEl>
                                        <p:attrNameLst>
                                          <p:attrName>style.visibility</p:attrName>
                                        </p:attrNameLst>
                                      </p:cBhvr>
                                      <p:to>
                                        <p:strVal val="visible"/>
                                      </p:to>
                                    </p:set>
                                    <p:animEffect transition="in" filter="barn(inVertical)">
                                      <p:cBhvr>
                                        <p:cTn id="134" dur="500"/>
                                        <p:tgtEl>
                                          <p:spTgt spid="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112" grpId="0" animBg="1"/>
      <p:bldP spid="113" grpId="0" animBg="1"/>
      <p:bldP spid="114" grpId="0" animBg="1"/>
      <p:bldP spid="136" grpId="0" animBg="1"/>
      <p:bldP spid="153" grpId="0" animBg="1"/>
      <p:bldP spid="154" grpId="0" animBg="1"/>
      <p:bldP spid="9" grpId="0"/>
      <p:bldP spid="161" grpId="0"/>
      <p:bldP spid="167" grpId="0"/>
      <p:bldP spid="168" grpId="0"/>
      <p:bldP spid="171" grpId="0" animBg="1"/>
      <p:bldP spid="172" grpId="0"/>
      <p:bldP spid="173" grpId="0" animBg="1"/>
      <p:bldP spid="174" grpId="0"/>
      <p:bldP spid="199" grpId="0" animBg="1"/>
      <p:bldP spid="200" grpId="0"/>
      <p:bldP spid="201" grpId="0" animBg="1"/>
      <p:bldP spid="202" grpId="0"/>
      <p:bldP spid="203" grpId="0" animBg="1"/>
      <p:bldP spid="139" grpId="0"/>
      <p:bldP spid="140" grpId="0"/>
      <p:bldP spid="141" grpId="0"/>
      <p:bldP spid="14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21"/>
          <p:cNvSpPr>
            <a:spLocks noGrp="1"/>
          </p:cNvSpPr>
          <p:nvPr>
            <p:ph type="sldNum" sz="quarter" idx="12"/>
          </p:nvPr>
        </p:nvSpPr>
        <p:spPr/>
        <p:txBody>
          <a:bodyPr/>
          <a:lstStyle/>
          <a:p>
            <a:fld id="{25708CA6-40B2-4C36-8E40-26EEFFCFB2E8}" type="slidenum">
              <a:rPr lang="en-US" altLang="vi-VN"/>
              <a:pPr/>
              <a:t>7</a:t>
            </a:fld>
            <a:endParaRPr lang="en-US" altLang="vi-VN"/>
          </a:p>
        </p:txBody>
      </p:sp>
      <p:grpSp>
        <p:nvGrpSpPr>
          <p:cNvPr id="371714" name="Group 22"/>
          <p:cNvGrpSpPr>
            <a:grpSpLocks/>
          </p:cNvGrpSpPr>
          <p:nvPr/>
        </p:nvGrpSpPr>
        <p:grpSpPr bwMode="auto">
          <a:xfrm rot="10800000">
            <a:off x="430724" y="2570782"/>
            <a:ext cx="1647825" cy="1447800"/>
            <a:chOff x="3552" y="1968"/>
            <a:chExt cx="1038" cy="912"/>
          </a:xfrm>
        </p:grpSpPr>
        <p:sp>
          <p:nvSpPr>
            <p:cNvPr id="371715" name="Freeform 3"/>
            <p:cNvSpPr>
              <a:spLocks/>
            </p:cNvSpPr>
            <p:nvPr/>
          </p:nvSpPr>
          <p:spPr bwMode="auto">
            <a:xfrm rot="10800000">
              <a:off x="3552" y="1968"/>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rgbClr val="FF0000"/>
            </a:solidFill>
            <a:ln w="9525">
              <a:miter lim="800000"/>
              <a:headEnd/>
              <a:tailEnd/>
            </a:ln>
            <a:scene3d>
              <a:camera prst="legacyObliqueTopRight"/>
              <a:lightRig rig="legacyFlat3" dir="b"/>
            </a:scene3d>
            <a:sp3d extrusionH="887400" prstMaterial="legacyMatte">
              <a:bevelT w="13500" h="13500" prst="angle"/>
              <a:bevelB w="13500" h="13500" prst="angle"/>
              <a:extrusionClr>
                <a:srgbClr val="FF0000"/>
              </a:extrusionClr>
              <a:contourClr>
                <a:srgbClr val="FF0000"/>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71716" name="Text Box 4"/>
            <p:cNvSpPr txBox="1">
              <a:spLocks noChangeArrowheads="1"/>
            </p:cNvSpPr>
            <p:nvPr/>
          </p:nvSpPr>
          <p:spPr bwMode="auto">
            <a:xfrm rot="10800000">
              <a:off x="3918" y="2150"/>
              <a:ext cx="52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a:solidFill>
                    <a:schemeClr val="bg1"/>
                  </a:solidFill>
                  <a:latin typeface="Arial" panose="020B0604020202020204" pitchFamily="34" charset="0"/>
                </a:rPr>
                <a:t>N</a:t>
              </a:r>
            </a:p>
          </p:txBody>
        </p:sp>
      </p:grpSp>
      <p:grpSp>
        <p:nvGrpSpPr>
          <p:cNvPr id="371717" name="Group 5"/>
          <p:cNvGrpSpPr>
            <a:grpSpLocks/>
          </p:cNvGrpSpPr>
          <p:nvPr/>
        </p:nvGrpSpPr>
        <p:grpSpPr bwMode="auto">
          <a:xfrm>
            <a:off x="3631124" y="2570782"/>
            <a:ext cx="1647825" cy="1447800"/>
            <a:chOff x="3138" y="1872"/>
            <a:chExt cx="1038" cy="912"/>
          </a:xfrm>
        </p:grpSpPr>
        <p:sp>
          <p:nvSpPr>
            <p:cNvPr id="371718" name="Freeform 6"/>
            <p:cNvSpPr>
              <a:spLocks/>
            </p:cNvSpPr>
            <p:nvPr/>
          </p:nvSpPr>
          <p:spPr bwMode="auto">
            <a:xfrm rot="10800000">
              <a:off x="3138"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chemeClr val="hlink"/>
            </a:solidFill>
            <a:ln w="9525">
              <a:miter lim="800000"/>
              <a:headEnd/>
              <a:tailEnd/>
            </a:ln>
            <a:scene3d>
              <a:camera prst="legacyObliqueTopRight"/>
              <a:lightRig rig="legacyFlat3" dir="b"/>
            </a:scene3d>
            <a:sp3d extrusionH="887400" prstMaterial="legacyMatte">
              <a:bevelT w="13500" h="13500" prst="angle"/>
              <a:bevelB w="13500" h="13500" prst="angle"/>
              <a:extrusionClr>
                <a:schemeClr val="hlink"/>
              </a:extrusionClr>
              <a:contourClr>
                <a:schemeClr val="hlink"/>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71719" name="Text Box 7"/>
            <p:cNvSpPr txBox="1">
              <a:spLocks noChangeArrowheads="1"/>
            </p:cNvSpPr>
            <p:nvPr/>
          </p:nvSpPr>
          <p:spPr bwMode="auto">
            <a:xfrm>
              <a:off x="3600" y="2112"/>
              <a:ext cx="57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a:solidFill>
                    <a:schemeClr val="bg1"/>
                  </a:solidFill>
                  <a:latin typeface="Arial" panose="020B0604020202020204" pitchFamily="34" charset="0"/>
                </a:rPr>
                <a:t>S</a:t>
              </a:r>
            </a:p>
          </p:txBody>
        </p:sp>
      </p:grpSp>
      <p:sp>
        <p:nvSpPr>
          <p:cNvPr id="371720" name="Text Box 8"/>
          <p:cNvSpPr txBox="1">
            <a:spLocks noChangeArrowheads="1"/>
          </p:cNvSpPr>
          <p:nvPr/>
        </p:nvSpPr>
        <p:spPr bwMode="auto">
          <a:xfrm>
            <a:off x="2688148" y="4628182"/>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400">
                <a:latin typeface="Arial" panose="020B0604020202020204" pitchFamily="34" charset="0"/>
              </a:rPr>
              <a:t>O</a:t>
            </a:r>
          </a:p>
        </p:txBody>
      </p:sp>
      <p:sp>
        <p:nvSpPr>
          <p:cNvPr id="371721" name="Text Box 9"/>
          <p:cNvSpPr txBox="1">
            <a:spLocks noChangeArrowheads="1"/>
          </p:cNvSpPr>
          <p:nvPr/>
        </p:nvSpPr>
        <p:spPr bwMode="auto">
          <a:xfrm>
            <a:off x="2650048" y="1453128"/>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400">
                <a:latin typeface="Arial" panose="020B0604020202020204" pitchFamily="34" charset="0"/>
              </a:rPr>
              <a:t>O’</a:t>
            </a:r>
          </a:p>
        </p:txBody>
      </p:sp>
      <p:sp>
        <p:nvSpPr>
          <p:cNvPr id="371722" name="Freeform 10"/>
          <p:cNvSpPr>
            <a:spLocks/>
          </p:cNvSpPr>
          <p:nvPr/>
        </p:nvSpPr>
        <p:spPr bwMode="auto">
          <a:xfrm>
            <a:off x="2459548" y="2570782"/>
            <a:ext cx="1143000" cy="1625600"/>
          </a:xfrm>
          <a:custGeom>
            <a:avLst/>
            <a:gdLst>
              <a:gd name="T0" fmla="*/ 2147483647 w 720"/>
              <a:gd name="T1" fmla="*/ 2147483647 h 1024"/>
              <a:gd name="T2" fmla="*/ 2147483647 w 720"/>
              <a:gd name="T3" fmla="*/ 2147483647 h 1024"/>
              <a:gd name="T4" fmla="*/ 0 w 720"/>
              <a:gd name="T5" fmla="*/ 2147483647 h 1024"/>
              <a:gd name="T6" fmla="*/ 0 w 720"/>
              <a:gd name="T7" fmla="*/ 0 h 1024"/>
              <a:gd name="T8" fmla="*/ 2147483647 w 720"/>
              <a:gd name="T9" fmla="*/ 0 h 1024"/>
              <a:gd name="T10" fmla="*/ 2147483647 w 720"/>
              <a:gd name="T11" fmla="*/ 2147483647 h 1024"/>
              <a:gd name="T12" fmla="*/ 2147483647 w 720"/>
              <a:gd name="T13" fmla="*/ 2147483647 h 1024"/>
              <a:gd name="T14" fmla="*/ 2147483647 w 720"/>
              <a:gd name="T15" fmla="*/ 2147483647 h 1024"/>
              <a:gd name="T16" fmla="*/ 0 60000 65536"/>
              <a:gd name="T17" fmla="*/ 0 60000 65536"/>
              <a:gd name="T18" fmla="*/ 0 60000 65536"/>
              <a:gd name="T19" fmla="*/ 0 60000 65536"/>
              <a:gd name="T20" fmla="*/ 0 60000 65536"/>
              <a:gd name="T21" fmla="*/ 0 60000 65536"/>
              <a:gd name="T22" fmla="*/ 0 60000 65536"/>
              <a:gd name="T23" fmla="*/ 0 60000 65536"/>
              <a:gd name="T24" fmla="*/ 0 w 720"/>
              <a:gd name="T25" fmla="*/ 0 h 1024"/>
              <a:gd name="T26" fmla="*/ 720 w 720"/>
              <a:gd name="T27" fmla="*/ 1024 h 102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20" h="1024">
                <a:moveTo>
                  <a:pt x="249" y="1024"/>
                </a:moveTo>
                <a:lnTo>
                  <a:pt x="249" y="823"/>
                </a:lnTo>
                <a:lnTo>
                  <a:pt x="0" y="816"/>
                </a:lnTo>
                <a:lnTo>
                  <a:pt x="0" y="0"/>
                </a:lnTo>
                <a:lnTo>
                  <a:pt x="720" y="0"/>
                </a:lnTo>
                <a:lnTo>
                  <a:pt x="720" y="816"/>
                </a:lnTo>
                <a:lnTo>
                  <a:pt x="480" y="816"/>
                </a:lnTo>
                <a:lnTo>
                  <a:pt x="480" y="1008"/>
                </a:ln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71723" name="Line 11"/>
          <p:cNvSpPr>
            <a:spLocks noChangeShapeType="1"/>
          </p:cNvSpPr>
          <p:nvPr/>
        </p:nvSpPr>
        <p:spPr bwMode="auto">
          <a:xfrm>
            <a:off x="3054861" y="1732582"/>
            <a:ext cx="0" cy="31242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vi-VN"/>
          </a:p>
        </p:txBody>
      </p:sp>
      <p:sp>
        <p:nvSpPr>
          <p:cNvPr id="371724" name="Line 12"/>
          <p:cNvSpPr>
            <a:spLocks noChangeShapeType="1"/>
          </p:cNvSpPr>
          <p:nvPr/>
        </p:nvSpPr>
        <p:spPr bwMode="auto">
          <a:xfrm flipV="1">
            <a:off x="3602548" y="3104182"/>
            <a:ext cx="0" cy="38100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371725" name="Line 13"/>
          <p:cNvSpPr>
            <a:spLocks noChangeShapeType="1"/>
          </p:cNvSpPr>
          <p:nvPr/>
        </p:nvSpPr>
        <p:spPr bwMode="auto">
          <a:xfrm>
            <a:off x="2459548" y="3027982"/>
            <a:ext cx="0" cy="53340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371726" name="Text Box 14"/>
          <p:cNvSpPr txBox="1">
            <a:spLocks noChangeArrowheads="1"/>
          </p:cNvSpPr>
          <p:nvPr/>
        </p:nvSpPr>
        <p:spPr bwMode="auto">
          <a:xfrm>
            <a:off x="2230948" y="2250108"/>
            <a:ext cx="1676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000">
                <a:latin typeface="Arial" panose="020B0604020202020204" pitchFamily="34" charset="0"/>
              </a:rPr>
              <a:t>B               C</a:t>
            </a:r>
          </a:p>
        </p:txBody>
      </p:sp>
      <p:sp>
        <p:nvSpPr>
          <p:cNvPr id="371727" name="Text Box 15"/>
          <p:cNvSpPr txBox="1">
            <a:spLocks noChangeArrowheads="1"/>
          </p:cNvSpPr>
          <p:nvPr/>
        </p:nvSpPr>
        <p:spPr bwMode="auto">
          <a:xfrm>
            <a:off x="2154748" y="3866183"/>
            <a:ext cx="1676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000">
                <a:latin typeface="Arial" panose="020B0604020202020204" pitchFamily="34" charset="0"/>
              </a:rPr>
              <a:t>A               D</a:t>
            </a:r>
          </a:p>
        </p:txBody>
      </p:sp>
      <p:sp>
        <p:nvSpPr>
          <p:cNvPr id="11280" name="Text Box 16"/>
          <p:cNvSpPr txBox="1">
            <a:spLocks noChangeArrowheads="1"/>
          </p:cNvSpPr>
          <p:nvPr/>
        </p:nvSpPr>
        <p:spPr bwMode="auto">
          <a:xfrm>
            <a:off x="430724" y="5425162"/>
            <a:ext cx="64195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400" i="1" dirty="0">
                <a:solidFill>
                  <a:srgbClr val="0A0AB6"/>
                </a:solidFill>
                <a:latin typeface="Arial" panose="020B0604020202020204" pitchFamily="34" charset="0"/>
              </a:rPr>
              <a:t>Khung </a:t>
            </a:r>
            <a:r>
              <a:rPr lang="en-US" altLang="vi-VN" sz="2400" i="1" dirty="0" smtClean="0">
                <a:solidFill>
                  <a:srgbClr val="0A0AB6"/>
                </a:solidFill>
                <a:latin typeface="Arial" panose="020B0604020202020204" pitchFamily="34" charset="0"/>
              </a:rPr>
              <a:t>quay </a:t>
            </a:r>
            <a:r>
              <a:rPr lang="en-US" altLang="vi-VN" sz="2400" i="1" dirty="0">
                <a:solidFill>
                  <a:srgbClr val="0A0AB6"/>
                </a:solidFill>
                <a:latin typeface="Arial" panose="020B0604020202020204" pitchFamily="34" charset="0"/>
              </a:rPr>
              <a:t>ngược chiều kim đồng hồ</a:t>
            </a:r>
          </a:p>
        </p:txBody>
      </p:sp>
      <p:sp>
        <p:nvSpPr>
          <p:cNvPr id="11281" name="Line 17"/>
          <p:cNvSpPr>
            <a:spLocks noChangeShapeType="1"/>
          </p:cNvSpPr>
          <p:nvPr/>
        </p:nvSpPr>
        <p:spPr bwMode="auto">
          <a:xfrm flipV="1">
            <a:off x="3602548" y="3104182"/>
            <a:ext cx="304800" cy="381000"/>
          </a:xfrm>
          <a:prstGeom prst="line">
            <a:avLst/>
          </a:prstGeom>
          <a:noFill/>
          <a:ln w="28575">
            <a:solidFill>
              <a:schemeClr val="accent2"/>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11282" name="Line 18"/>
          <p:cNvSpPr>
            <a:spLocks noChangeShapeType="1"/>
          </p:cNvSpPr>
          <p:nvPr/>
        </p:nvSpPr>
        <p:spPr bwMode="auto">
          <a:xfrm flipH="1">
            <a:off x="1983622" y="3027981"/>
            <a:ext cx="475926" cy="419099"/>
          </a:xfrm>
          <a:prstGeom prst="line">
            <a:avLst/>
          </a:prstGeom>
          <a:noFill/>
          <a:ln w="28575">
            <a:solidFill>
              <a:schemeClr val="accent2"/>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11285" name="AutoShape 21"/>
          <p:cNvSpPr>
            <a:spLocks noChangeArrowheads="1"/>
          </p:cNvSpPr>
          <p:nvPr/>
        </p:nvSpPr>
        <p:spPr bwMode="auto">
          <a:xfrm>
            <a:off x="2764348" y="1961182"/>
            <a:ext cx="533400" cy="457200"/>
          </a:xfrm>
          <a:prstGeom prst="curvedRightArrow">
            <a:avLst>
              <a:gd name="adj1" fmla="val 20000"/>
              <a:gd name="adj2" fmla="val 40000"/>
              <a:gd name="adj3" fmla="val 38889"/>
            </a:avLst>
          </a:prstGeom>
          <a:solidFill>
            <a:schemeClr val="accent1"/>
          </a:solidFill>
          <a:ln w="9525">
            <a:solidFill>
              <a:schemeClr val="tx1"/>
            </a:solidFill>
            <a:miter lim="800000"/>
            <a:headEnd/>
            <a:tailEnd/>
          </a:ln>
        </p:spPr>
        <p:txBody>
          <a:bodyPr wrap="none" anchor="ct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23" name="Text Box 35"/>
          <p:cNvSpPr txBox="1">
            <a:spLocks noChangeArrowheads="1"/>
          </p:cNvSpPr>
          <p:nvPr/>
        </p:nvSpPr>
        <p:spPr bwMode="auto">
          <a:xfrm>
            <a:off x="114300" y="42691"/>
            <a:ext cx="11972925" cy="830997"/>
          </a:xfrm>
          <a:prstGeom prst="rect">
            <a:avLst/>
          </a:prstGeom>
          <a:solidFill>
            <a:schemeClr val="accent1">
              <a:lumMod val="60000"/>
              <a:lumOff val="40000"/>
            </a:schemeClr>
          </a:solidFill>
          <a:ln>
            <a:solidFill>
              <a:srgbClr val="FF0000"/>
            </a:solidFill>
          </a:ln>
          <a:extLst/>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b="1" i="1" dirty="0" smtClean="0">
                <a:latin typeface="Arial" panose="020B0604020202020204" pitchFamily="34" charset="0"/>
              </a:rPr>
              <a:t>2b. Xác </a:t>
            </a:r>
            <a:r>
              <a:rPr lang="en-US" altLang="vi-VN" sz="2400" b="1" i="1" dirty="0">
                <a:latin typeface="Arial" panose="020B0604020202020204" pitchFamily="34" charset="0"/>
              </a:rPr>
              <a:t>định </a:t>
            </a:r>
            <a:r>
              <a:rPr lang="en-US" altLang="vi-VN" sz="2400" b="1" i="1" dirty="0" smtClean="0">
                <a:latin typeface="Arial" panose="020B0604020202020204" pitchFamily="34" charset="0"/>
              </a:rPr>
              <a:t>lực </a:t>
            </a:r>
            <a:r>
              <a:rPr lang="en-US" altLang="vi-VN" sz="2400" b="1" i="1" dirty="0">
                <a:latin typeface="Arial" panose="020B0604020202020204" pitchFamily="34" charset="0"/>
              </a:rPr>
              <a:t>điện </a:t>
            </a:r>
            <a:r>
              <a:rPr lang="en-US" altLang="vi-VN" sz="2400" b="1" i="1" dirty="0" smtClean="0">
                <a:latin typeface="Arial" panose="020B0604020202020204" pitchFamily="34" charset="0"/>
              </a:rPr>
              <a:t>từ tác dụng lên dây AB và CD? Khung quay theo chiều nào?</a:t>
            </a:r>
            <a:endParaRPr lang="en-US" altLang="vi-VN" sz="2400" b="1" i="1" dirty="0">
              <a:latin typeface="Arial" panose="020B0604020202020204" pitchFamily="34" charset="0"/>
            </a:endParaRPr>
          </a:p>
        </p:txBody>
      </p:sp>
      <p:grpSp>
        <p:nvGrpSpPr>
          <p:cNvPr id="24" name="Group 22"/>
          <p:cNvGrpSpPr>
            <a:grpSpLocks/>
          </p:cNvGrpSpPr>
          <p:nvPr/>
        </p:nvGrpSpPr>
        <p:grpSpPr bwMode="auto">
          <a:xfrm rot="10800000">
            <a:off x="6926450" y="2532682"/>
            <a:ext cx="1647825" cy="1447800"/>
            <a:chOff x="3552" y="1968"/>
            <a:chExt cx="1038" cy="912"/>
          </a:xfrm>
        </p:grpSpPr>
        <p:sp>
          <p:nvSpPr>
            <p:cNvPr id="25" name="Freeform 3"/>
            <p:cNvSpPr>
              <a:spLocks/>
            </p:cNvSpPr>
            <p:nvPr/>
          </p:nvSpPr>
          <p:spPr bwMode="auto">
            <a:xfrm rot="10800000">
              <a:off x="3552" y="1968"/>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rgbClr val="FF0000"/>
            </a:solidFill>
            <a:ln w="9525">
              <a:miter lim="800000"/>
              <a:headEnd/>
              <a:tailEnd/>
            </a:ln>
            <a:scene3d>
              <a:camera prst="legacyObliqueTopRight"/>
              <a:lightRig rig="legacyFlat3" dir="b"/>
            </a:scene3d>
            <a:sp3d extrusionH="887400" prstMaterial="legacyMatte">
              <a:bevelT w="13500" h="13500" prst="angle"/>
              <a:bevelB w="13500" h="13500" prst="angle"/>
              <a:extrusionClr>
                <a:srgbClr val="FF0000"/>
              </a:extrusionClr>
              <a:contourClr>
                <a:srgbClr val="FF0000"/>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26" name="Text Box 4"/>
            <p:cNvSpPr txBox="1">
              <a:spLocks noChangeArrowheads="1"/>
            </p:cNvSpPr>
            <p:nvPr/>
          </p:nvSpPr>
          <p:spPr bwMode="auto">
            <a:xfrm rot="10800000">
              <a:off x="3918" y="2150"/>
              <a:ext cx="52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a:solidFill>
                    <a:schemeClr val="bg1"/>
                  </a:solidFill>
                  <a:latin typeface="Arial" panose="020B0604020202020204" pitchFamily="34" charset="0"/>
                </a:rPr>
                <a:t>N</a:t>
              </a:r>
            </a:p>
          </p:txBody>
        </p:sp>
      </p:grpSp>
      <p:grpSp>
        <p:nvGrpSpPr>
          <p:cNvPr id="27" name="Group 5"/>
          <p:cNvGrpSpPr>
            <a:grpSpLocks/>
          </p:cNvGrpSpPr>
          <p:nvPr/>
        </p:nvGrpSpPr>
        <p:grpSpPr bwMode="auto">
          <a:xfrm>
            <a:off x="10126850" y="2532682"/>
            <a:ext cx="1647825" cy="1447800"/>
            <a:chOff x="3138" y="1872"/>
            <a:chExt cx="1038" cy="912"/>
          </a:xfrm>
        </p:grpSpPr>
        <p:sp>
          <p:nvSpPr>
            <p:cNvPr id="28" name="Freeform 6"/>
            <p:cNvSpPr>
              <a:spLocks/>
            </p:cNvSpPr>
            <p:nvPr/>
          </p:nvSpPr>
          <p:spPr bwMode="auto">
            <a:xfrm rot="10800000">
              <a:off x="3138" y="1872"/>
              <a:ext cx="1038" cy="912"/>
            </a:xfrm>
            <a:custGeom>
              <a:avLst/>
              <a:gdLst>
                <a:gd name="T0" fmla="*/ 0 w 1038"/>
                <a:gd name="T1" fmla="*/ 0 h 912"/>
                <a:gd name="T2" fmla="*/ 0 w 1038"/>
                <a:gd name="T3" fmla="*/ 912 h 912"/>
                <a:gd name="T4" fmla="*/ 864 w 1038"/>
                <a:gd name="T5" fmla="*/ 912 h 912"/>
                <a:gd name="T6" fmla="*/ 754 w 1038"/>
                <a:gd name="T7" fmla="*/ 743 h 912"/>
                <a:gd name="T8" fmla="*/ 754 w 1038"/>
                <a:gd name="T9" fmla="*/ 176 h 912"/>
                <a:gd name="T10" fmla="*/ 912 w 1038"/>
                <a:gd name="T11" fmla="*/ 0 h 912"/>
                <a:gd name="T12" fmla="*/ 0 w 1038"/>
                <a:gd name="T13" fmla="*/ 0 h 912"/>
                <a:gd name="T14" fmla="*/ 0 60000 65536"/>
                <a:gd name="T15" fmla="*/ 0 60000 65536"/>
                <a:gd name="T16" fmla="*/ 0 60000 65536"/>
                <a:gd name="T17" fmla="*/ 0 60000 65536"/>
                <a:gd name="T18" fmla="*/ 0 60000 65536"/>
                <a:gd name="T19" fmla="*/ 0 60000 65536"/>
                <a:gd name="T20" fmla="*/ 0 60000 65536"/>
                <a:gd name="T21" fmla="*/ 0 w 1038"/>
                <a:gd name="T22" fmla="*/ 0 h 912"/>
                <a:gd name="T23" fmla="*/ 1038 w 1038"/>
                <a:gd name="T24" fmla="*/ 912 h 9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8" h="912">
                  <a:moveTo>
                    <a:pt x="0" y="0"/>
                  </a:moveTo>
                  <a:lnTo>
                    <a:pt x="0" y="912"/>
                  </a:lnTo>
                  <a:lnTo>
                    <a:pt x="864" y="912"/>
                  </a:lnTo>
                  <a:cubicBezTo>
                    <a:pt x="989" y="884"/>
                    <a:pt x="772" y="866"/>
                    <a:pt x="754" y="743"/>
                  </a:cubicBezTo>
                  <a:cubicBezTo>
                    <a:pt x="736" y="620"/>
                    <a:pt x="728" y="300"/>
                    <a:pt x="754" y="176"/>
                  </a:cubicBezTo>
                  <a:cubicBezTo>
                    <a:pt x="780" y="52"/>
                    <a:pt x="1038" y="29"/>
                    <a:pt x="912" y="0"/>
                  </a:cubicBezTo>
                  <a:lnTo>
                    <a:pt x="0" y="0"/>
                  </a:lnTo>
                  <a:close/>
                </a:path>
              </a:pathLst>
            </a:custGeom>
            <a:solidFill>
              <a:schemeClr val="hlink"/>
            </a:solidFill>
            <a:ln w="9525">
              <a:miter lim="800000"/>
              <a:headEnd/>
              <a:tailEnd/>
            </a:ln>
            <a:scene3d>
              <a:camera prst="legacyObliqueTopRight"/>
              <a:lightRig rig="legacyFlat3" dir="b"/>
            </a:scene3d>
            <a:sp3d extrusionH="887400" prstMaterial="legacyMatte">
              <a:bevelT w="13500" h="13500" prst="angle"/>
              <a:bevelB w="13500" h="13500" prst="angle"/>
              <a:extrusionClr>
                <a:schemeClr val="hlink"/>
              </a:extrusionClr>
              <a:contourClr>
                <a:schemeClr val="hlink"/>
              </a:contourClr>
            </a:sp3d>
          </p:spPr>
          <p:txBody>
            <a:bodyPr>
              <a:flatTx/>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29" name="Text Box 7"/>
            <p:cNvSpPr txBox="1">
              <a:spLocks noChangeArrowheads="1"/>
            </p:cNvSpPr>
            <p:nvPr/>
          </p:nvSpPr>
          <p:spPr bwMode="auto">
            <a:xfrm>
              <a:off x="3600" y="2112"/>
              <a:ext cx="57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4000">
                  <a:solidFill>
                    <a:schemeClr val="bg1"/>
                  </a:solidFill>
                  <a:latin typeface="Arial" panose="020B0604020202020204" pitchFamily="34" charset="0"/>
                </a:rPr>
                <a:t>S</a:t>
              </a:r>
            </a:p>
          </p:txBody>
        </p:sp>
      </p:grpSp>
      <p:sp>
        <p:nvSpPr>
          <p:cNvPr id="30" name="Text Box 8"/>
          <p:cNvSpPr txBox="1">
            <a:spLocks noChangeArrowheads="1"/>
          </p:cNvSpPr>
          <p:nvPr/>
        </p:nvSpPr>
        <p:spPr bwMode="auto">
          <a:xfrm>
            <a:off x="9183874" y="4590082"/>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400">
                <a:latin typeface="Arial" panose="020B0604020202020204" pitchFamily="34" charset="0"/>
              </a:rPr>
              <a:t>O</a:t>
            </a:r>
          </a:p>
        </p:txBody>
      </p:sp>
      <p:sp>
        <p:nvSpPr>
          <p:cNvPr id="31" name="Text Box 9"/>
          <p:cNvSpPr txBox="1">
            <a:spLocks noChangeArrowheads="1"/>
          </p:cNvSpPr>
          <p:nvPr/>
        </p:nvSpPr>
        <p:spPr bwMode="auto">
          <a:xfrm>
            <a:off x="9183874" y="1465882"/>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400">
                <a:latin typeface="Arial" panose="020B0604020202020204" pitchFamily="34" charset="0"/>
              </a:rPr>
              <a:t>O’</a:t>
            </a:r>
          </a:p>
        </p:txBody>
      </p:sp>
      <p:sp>
        <p:nvSpPr>
          <p:cNvPr id="32" name="Freeform 10"/>
          <p:cNvSpPr>
            <a:spLocks/>
          </p:cNvSpPr>
          <p:nvPr/>
        </p:nvSpPr>
        <p:spPr bwMode="auto">
          <a:xfrm>
            <a:off x="8955274" y="2532682"/>
            <a:ext cx="1143000" cy="1625600"/>
          </a:xfrm>
          <a:custGeom>
            <a:avLst/>
            <a:gdLst>
              <a:gd name="T0" fmla="*/ 2147483647 w 720"/>
              <a:gd name="T1" fmla="*/ 2147483647 h 1024"/>
              <a:gd name="T2" fmla="*/ 2147483647 w 720"/>
              <a:gd name="T3" fmla="*/ 2147483647 h 1024"/>
              <a:gd name="T4" fmla="*/ 0 w 720"/>
              <a:gd name="T5" fmla="*/ 2147483647 h 1024"/>
              <a:gd name="T6" fmla="*/ 0 w 720"/>
              <a:gd name="T7" fmla="*/ 0 h 1024"/>
              <a:gd name="T8" fmla="*/ 2147483647 w 720"/>
              <a:gd name="T9" fmla="*/ 0 h 1024"/>
              <a:gd name="T10" fmla="*/ 2147483647 w 720"/>
              <a:gd name="T11" fmla="*/ 2147483647 h 1024"/>
              <a:gd name="T12" fmla="*/ 2147483647 w 720"/>
              <a:gd name="T13" fmla="*/ 2147483647 h 1024"/>
              <a:gd name="T14" fmla="*/ 2147483647 w 720"/>
              <a:gd name="T15" fmla="*/ 2147483647 h 1024"/>
              <a:gd name="T16" fmla="*/ 0 60000 65536"/>
              <a:gd name="T17" fmla="*/ 0 60000 65536"/>
              <a:gd name="T18" fmla="*/ 0 60000 65536"/>
              <a:gd name="T19" fmla="*/ 0 60000 65536"/>
              <a:gd name="T20" fmla="*/ 0 60000 65536"/>
              <a:gd name="T21" fmla="*/ 0 60000 65536"/>
              <a:gd name="T22" fmla="*/ 0 60000 65536"/>
              <a:gd name="T23" fmla="*/ 0 60000 65536"/>
              <a:gd name="T24" fmla="*/ 0 w 720"/>
              <a:gd name="T25" fmla="*/ 0 h 1024"/>
              <a:gd name="T26" fmla="*/ 720 w 720"/>
              <a:gd name="T27" fmla="*/ 1024 h 102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20" h="1024">
                <a:moveTo>
                  <a:pt x="249" y="1024"/>
                </a:moveTo>
                <a:lnTo>
                  <a:pt x="249" y="823"/>
                </a:lnTo>
                <a:lnTo>
                  <a:pt x="0" y="816"/>
                </a:lnTo>
                <a:lnTo>
                  <a:pt x="0" y="0"/>
                </a:lnTo>
                <a:lnTo>
                  <a:pt x="720" y="0"/>
                </a:lnTo>
                <a:lnTo>
                  <a:pt x="720" y="816"/>
                </a:lnTo>
                <a:lnTo>
                  <a:pt x="480" y="816"/>
                </a:lnTo>
                <a:lnTo>
                  <a:pt x="480" y="1008"/>
                </a:ln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
        <p:nvSpPr>
          <p:cNvPr id="33" name="Line 11"/>
          <p:cNvSpPr>
            <a:spLocks noChangeShapeType="1"/>
          </p:cNvSpPr>
          <p:nvPr/>
        </p:nvSpPr>
        <p:spPr bwMode="auto">
          <a:xfrm>
            <a:off x="9550587" y="1694482"/>
            <a:ext cx="0" cy="31242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vi-VN"/>
          </a:p>
        </p:txBody>
      </p:sp>
      <p:sp>
        <p:nvSpPr>
          <p:cNvPr id="34" name="Line 12"/>
          <p:cNvSpPr>
            <a:spLocks noChangeShapeType="1"/>
          </p:cNvSpPr>
          <p:nvPr/>
        </p:nvSpPr>
        <p:spPr bwMode="auto">
          <a:xfrm>
            <a:off x="10098273" y="2777158"/>
            <a:ext cx="1" cy="288924"/>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35" name="Line 13"/>
          <p:cNvSpPr>
            <a:spLocks noChangeShapeType="1"/>
          </p:cNvSpPr>
          <p:nvPr/>
        </p:nvSpPr>
        <p:spPr bwMode="auto">
          <a:xfrm flipH="1" flipV="1">
            <a:off x="8940988" y="2608883"/>
            <a:ext cx="14286" cy="380999"/>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36" name="Text Box 14"/>
          <p:cNvSpPr txBox="1">
            <a:spLocks noChangeArrowheads="1"/>
          </p:cNvSpPr>
          <p:nvPr/>
        </p:nvSpPr>
        <p:spPr bwMode="auto">
          <a:xfrm>
            <a:off x="8726674" y="2212008"/>
            <a:ext cx="1676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000">
                <a:latin typeface="Arial" panose="020B0604020202020204" pitchFamily="34" charset="0"/>
              </a:rPr>
              <a:t>B               C</a:t>
            </a:r>
          </a:p>
        </p:txBody>
      </p:sp>
      <p:sp>
        <p:nvSpPr>
          <p:cNvPr id="37" name="Text Box 15"/>
          <p:cNvSpPr txBox="1">
            <a:spLocks noChangeArrowheads="1"/>
          </p:cNvSpPr>
          <p:nvPr/>
        </p:nvSpPr>
        <p:spPr bwMode="auto">
          <a:xfrm>
            <a:off x="8650474" y="3828083"/>
            <a:ext cx="1676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000">
                <a:latin typeface="Arial" panose="020B0604020202020204" pitchFamily="34" charset="0"/>
              </a:rPr>
              <a:t>A               D</a:t>
            </a:r>
          </a:p>
        </p:txBody>
      </p:sp>
      <p:sp>
        <p:nvSpPr>
          <p:cNvPr id="38" name="Text Box 16"/>
          <p:cNvSpPr txBox="1">
            <a:spLocks noChangeArrowheads="1"/>
          </p:cNvSpPr>
          <p:nvPr/>
        </p:nvSpPr>
        <p:spPr bwMode="auto">
          <a:xfrm>
            <a:off x="6926450" y="5379850"/>
            <a:ext cx="64195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a:spcBef>
                <a:spcPct val="50000"/>
              </a:spcBef>
            </a:pPr>
            <a:r>
              <a:rPr lang="en-US" altLang="vi-VN" sz="2400" i="1" dirty="0">
                <a:solidFill>
                  <a:srgbClr val="0A0AB6"/>
                </a:solidFill>
                <a:latin typeface="Arial" panose="020B0604020202020204" pitchFamily="34" charset="0"/>
              </a:rPr>
              <a:t>Khung </a:t>
            </a:r>
            <a:r>
              <a:rPr lang="en-US" altLang="vi-VN" sz="2400" i="1" dirty="0" smtClean="0">
                <a:solidFill>
                  <a:srgbClr val="0A0AB6"/>
                </a:solidFill>
                <a:latin typeface="Arial" panose="020B0604020202020204" pitchFamily="34" charset="0"/>
              </a:rPr>
              <a:t>quay cùng </a:t>
            </a:r>
            <a:r>
              <a:rPr lang="en-US" altLang="vi-VN" sz="2400" i="1" dirty="0">
                <a:solidFill>
                  <a:srgbClr val="0A0AB6"/>
                </a:solidFill>
                <a:latin typeface="Arial" panose="020B0604020202020204" pitchFamily="34" charset="0"/>
              </a:rPr>
              <a:t>chiều kim đồng hồ</a:t>
            </a:r>
          </a:p>
        </p:txBody>
      </p:sp>
      <p:sp>
        <p:nvSpPr>
          <p:cNvPr id="39" name="Line 17"/>
          <p:cNvSpPr>
            <a:spLocks noChangeShapeType="1"/>
          </p:cNvSpPr>
          <p:nvPr/>
        </p:nvSpPr>
        <p:spPr bwMode="auto">
          <a:xfrm flipH="1">
            <a:off x="9647469" y="3447081"/>
            <a:ext cx="450805" cy="419102"/>
          </a:xfrm>
          <a:prstGeom prst="line">
            <a:avLst/>
          </a:prstGeom>
          <a:noFill/>
          <a:ln w="28575">
            <a:solidFill>
              <a:schemeClr val="accent2"/>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40" name="Line 18"/>
          <p:cNvSpPr>
            <a:spLocks noChangeShapeType="1"/>
          </p:cNvSpPr>
          <p:nvPr/>
        </p:nvSpPr>
        <p:spPr bwMode="auto">
          <a:xfrm flipV="1">
            <a:off x="8955273" y="2570782"/>
            <a:ext cx="366713" cy="419100"/>
          </a:xfrm>
          <a:prstGeom prst="line">
            <a:avLst/>
          </a:prstGeom>
          <a:noFill/>
          <a:ln w="28575">
            <a:solidFill>
              <a:schemeClr val="accent2"/>
            </a:solidFill>
            <a:round/>
            <a:headEnd/>
            <a:tailEnd type="arrow" w="med" len="med"/>
          </a:ln>
          <a:extLst>
            <a:ext uri="{909E8E84-426E-40DD-AFC4-6F175D3DCCD1}">
              <a14:hiddenFill xmlns:a14="http://schemas.microsoft.com/office/drawing/2010/main">
                <a:noFill/>
              </a14:hiddenFill>
            </a:ext>
          </a:extLst>
        </p:spPr>
        <p:txBody>
          <a:bodyPr/>
          <a:lstStyle/>
          <a:p>
            <a:endParaRPr lang="vi-VN"/>
          </a:p>
        </p:txBody>
      </p:sp>
      <p:sp>
        <p:nvSpPr>
          <p:cNvPr id="41" name="AutoShape 21"/>
          <p:cNvSpPr>
            <a:spLocks noChangeArrowheads="1"/>
          </p:cNvSpPr>
          <p:nvPr/>
        </p:nvSpPr>
        <p:spPr bwMode="auto">
          <a:xfrm rot="11350699" flipV="1">
            <a:off x="9486405" y="1958861"/>
            <a:ext cx="426771" cy="444244"/>
          </a:xfrm>
          <a:prstGeom prst="curvedRightArrow">
            <a:avLst>
              <a:gd name="adj1" fmla="val 20000"/>
              <a:gd name="adj2" fmla="val 40000"/>
              <a:gd name="adj3" fmla="val 38889"/>
            </a:avLst>
          </a:prstGeom>
          <a:solidFill>
            <a:schemeClr val="accent1"/>
          </a:solidFill>
          <a:ln w="9525">
            <a:solidFill>
              <a:schemeClr val="tx1"/>
            </a:solidFill>
            <a:miter lim="800000"/>
            <a:headEnd/>
            <a:tailEnd/>
          </a:ln>
        </p:spPr>
        <p:txBody>
          <a:bodyPr wrap="none" anchor="ct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endParaRPr lang="vi-VN" altLang="vi-VN" b="1">
              <a:latin typeface="Arial" panose="020B0604020202020204" pitchFamily="34" charset="0"/>
            </a:endParaRPr>
          </a:p>
        </p:txBody>
      </p:sp>
    </p:spTree>
    <p:extLst>
      <p:ext uri="{BB962C8B-B14F-4D97-AF65-F5344CB8AC3E}">
        <p14:creationId xmlns:p14="http://schemas.microsoft.com/office/powerpoint/2010/main" val="3972664374"/>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11281"/>
                                        </p:tgtEl>
                                        <p:attrNameLst>
                                          <p:attrName>style.visibility</p:attrName>
                                        </p:attrNameLst>
                                      </p:cBhvr>
                                      <p:to>
                                        <p:strVal val="visible"/>
                                      </p:to>
                                    </p:set>
                                    <p:animEffect transition="in" filter="strips(downRight)">
                                      <p:cBhvr>
                                        <p:cTn id="7" dur="500"/>
                                        <p:tgtEl>
                                          <p:spTgt spid="112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11282"/>
                                        </p:tgtEl>
                                        <p:attrNameLst>
                                          <p:attrName>style.visibility</p:attrName>
                                        </p:attrNameLst>
                                      </p:cBhvr>
                                      <p:to>
                                        <p:strVal val="visible"/>
                                      </p:to>
                                    </p:set>
                                    <p:animEffect transition="in" filter="strips(downLeft)">
                                      <p:cBhvr>
                                        <p:cTn id="12" dur="500"/>
                                        <p:tgtEl>
                                          <p:spTgt spid="1128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280"/>
                                        </p:tgtEl>
                                        <p:attrNameLst>
                                          <p:attrName>style.visibility</p:attrName>
                                        </p:attrNameLst>
                                      </p:cBhvr>
                                      <p:to>
                                        <p:strVal val="visible"/>
                                      </p:to>
                                    </p:set>
                                    <p:animEffect transition="in" filter="wipe(down)">
                                      <p:cBhvr>
                                        <p:cTn id="17" dur="500"/>
                                        <p:tgtEl>
                                          <p:spTgt spid="1128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repeatCount="indefinite" fill="hold" grpId="0" nodeType="clickEffect">
                                  <p:stCondLst>
                                    <p:cond delay="0"/>
                                  </p:stCondLst>
                                  <p:childTnLst>
                                    <p:set>
                                      <p:cBhvr>
                                        <p:cTn id="21" dur="1" fill="hold">
                                          <p:stCondLst>
                                            <p:cond delay="0"/>
                                          </p:stCondLst>
                                        </p:cTn>
                                        <p:tgtEl>
                                          <p:spTgt spid="11285"/>
                                        </p:tgtEl>
                                        <p:attrNameLst>
                                          <p:attrName>style.visibility</p:attrName>
                                        </p:attrNameLst>
                                      </p:cBhvr>
                                      <p:to>
                                        <p:strVal val="visible"/>
                                      </p:to>
                                    </p:set>
                                    <p:animEffect transition="in" filter="wipe(up)">
                                      <p:cBhvr>
                                        <p:cTn id="22" dur="500"/>
                                        <p:tgtEl>
                                          <p:spTgt spid="11285"/>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strips(downLeft)">
                                      <p:cBhvr>
                                        <p:cTn id="27" dur="500"/>
                                        <p:tgtEl>
                                          <p:spTgt spid="40"/>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strips(downRight)">
                                      <p:cBhvr>
                                        <p:cTn id="32" dur="500"/>
                                        <p:tgtEl>
                                          <p:spTgt spid="3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down)">
                                      <p:cBhvr>
                                        <p:cTn id="37" dur="500"/>
                                        <p:tgtEl>
                                          <p:spTgt spid="3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repeatCount="indefinite" fill="hold" grpId="0"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up)">
                                      <p:cBhvr>
                                        <p:cTn id="4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0" grpId="0"/>
      <p:bldP spid="11285" grpId="0" animBg="1"/>
      <p:bldP spid="38" grpId="0"/>
      <p:bldP spid="4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 Box 35"/>
          <p:cNvSpPr txBox="1">
            <a:spLocks noChangeArrowheads="1"/>
          </p:cNvSpPr>
          <p:nvPr/>
        </p:nvSpPr>
        <p:spPr bwMode="auto">
          <a:xfrm>
            <a:off x="114300" y="42691"/>
            <a:ext cx="11972925" cy="830997"/>
          </a:xfrm>
          <a:prstGeom prst="rect">
            <a:avLst/>
          </a:prstGeom>
          <a:solidFill>
            <a:schemeClr val="accent1">
              <a:lumMod val="60000"/>
              <a:lumOff val="40000"/>
            </a:schemeClr>
          </a:solidFill>
          <a:ln>
            <a:solidFill>
              <a:srgbClr val="FF0000"/>
            </a:solidFill>
          </a:ln>
          <a:extLst/>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fontAlgn="base">
              <a:spcBef>
                <a:spcPct val="0"/>
              </a:spcBef>
              <a:spcAft>
                <a:spcPct val="0"/>
              </a:spcAft>
              <a:defRPr>
                <a:solidFill>
                  <a:schemeClr val="tx1"/>
                </a:solidFill>
                <a:latin typeface=".VnTime" panose="020B7200000000000000" pitchFamily="34" charset="0"/>
              </a:defRPr>
            </a:lvl6pPr>
            <a:lvl7pPr marL="2971800" indent="-228600" fontAlgn="base">
              <a:spcBef>
                <a:spcPct val="0"/>
              </a:spcBef>
              <a:spcAft>
                <a:spcPct val="0"/>
              </a:spcAft>
              <a:defRPr>
                <a:solidFill>
                  <a:schemeClr val="tx1"/>
                </a:solidFill>
                <a:latin typeface=".VnTime" panose="020B7200000000000000" pitchFamily="34" charset="0"/>
              </a:defRPr>
            </a:lvl7pPr>
            <a:lvl8pPr marL="3429000" indent="-228600" fontAlgn="base">
              <a:spcBef>
                <a:spcPct val="0"/>
              </a:spcBef>
              <a:spcAft>
                <a:spcPct val="0"/>
              </a:spcAft>
              <a:defRPr>
                <a:solidFill>
                  <a:schemeClr val="tx1"/>
                </a:solidFill>
                <a:latin typeface=".VnTime" panose="020B7200000000000000" pitchFamily="34" charset="0"/>
              </a:defRPr>
            </a:lvl8pPr>
            <a:lvl9pPr marL="3886200" indent="-228600" fontAlgn="base">
              <a:spcBef>
                <a:spcPct val="0"/>
              </a:spcBef>
              <a:spcAft>
                <a:spcPct val="0"/>
              </a:spcAft>
              <a:defRPr>
                <a:solidFill>
                  <a:schemeClr val="tx1"/>
                </a:solidFill>
                <a:latin typeface=".VnTime" panose="020B7200000000000000" pitchFamily="34" charset="0"/>
              </a:defRPr>
            </a:lvl9pPr>
          </a:lstStyle>
          <a:p>
            <a:pPr eaLnBrk="0" hangingPunct="0">
              <a:spcBef>
                <a:spcPct val="50000"/>
              </a:spcBef>
            </a:pPr>
            <a:r>
              <a:rPr lang="en-US" altLang="vi-VN" sz="2400" b="1" i="1" dirty="0" smtClean="0">
                <a:latin typeface="Arial" panose="020B0604020202020204" pitchFamily="34" charset="0"/>
              </a:rPr>
              <a:t>3. Dây dẫn thẳng AB đặt ở đầu của một ống dây có dòng điện chạy qua như hình vẽ. hãy xác định chiều của lực điện từ tác dụng lên AB?</a:t>
            </a:r>
            <a:endParaRPr lang="en-US" altLang="vi-VN" sz="2400" b="1" i="1" dirty="0">
              <a:latin typeface="Arial" panose="020B0604020202020204" pitchFamily="34" charset="0"/>
            </a:endParaRPr>
          </a:p>
        </p:txBody>
      </p:sp>
      <p:grpSp>
        <p:nvGrpSpPr>
          <p:cNvPr id="7" name="Group 6"/>
          <p:cNvGrpSpPr/>
          <p:nvPr/>
        </p:nvGrpSpPr>
        <p:grpSpPr>
          <a:xfrm>
            <a:off x="1288216" y="1121854"/>
            <a:ext cx="3519488" cy="3824141"/>
            <a:chOff x="6705600" y="1295401"/>
            <a:chExt cx="3519488" cy="3824141"/>
          </a:xfrm>
        </p:grpSpPr>
        <p:pic>
          <p:nvPicPr>
            <p:cNvPr id="319511" name="Picture 23" descr="ond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1295401"/>
              <a:ext cx="3519488" cy="3743325"/>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p:cNvGrpSpPr/>
            <p:nvPr/>
          </p:nvGrpSpPr>
          <p:grpSpPr>
            <a:xfrm>
              <a:off x="6934200" y="2182177"/>
              <a:ext cx="3286887" cy="2937365"/>
              <a:chOff x="6934200" y="2182177"/>
              <a:chExt cx="3286887" cy="2937365"/>
            </a:xfrm>
          </p:grpSpPr>
          <p:sp>
            <p:nvSpPr>
              <p:cNvPr id="319512" name="Line 24"/>
              <p:cNvSpPr>
                <a:spLocks noChangeShapeType="1"/>
              </p:cNvSpPr>
              <p:nvPr/>
            </p:nvSpPr>
            <p:spPr bwMode="auto">
              <a:xfrm>
                <a:off x="7239000" y="3352800"/>
                <a:ext cx="1752600" cy="1447800"/>
              </a:xfrm>
              <a:prstGeom prst="line">
                <a:avLst/>
              </a:prstGeom>
              <a:noFill/>
              <a:ln w="571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319529" name="Text Box 41"/>
              <p:cNvSpPr txBox="1">
                <a:spLocks noChangeArrowheads="1"/>
              </p:cNvSpPr>
              <p:nvPr/>
            </p:nvSpPr>
            <p:spPr bwMode="auto">
              <a:xfrm>
                <a:off x="7311526" y="2182177"/>
                <a:ext cx="5053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en-US" altLang="vi-VN" sz="2800" b="1" dirty="0" smtClean="0">
                    <a:solidFill>
                      <a:srgbClr val="FB0F09"/>
                    </a:solidFill>
                    <a:effectLst>
                      <a:outerShdw blurRad="38100" dist="38100" dir="2700000" algn="tl">
                        <a:srgbClr val="000000">
                          <a:alpha val="43137"/>
                        </a:srgbClr>
                      </a:outerShdw>
                    </a:effectLst>
                    <a:latin typeface=".VnTime" panose="020B7200000000000000" pitchFamily="34" charset="0"/>
                  </a:rPr>
                  <a:t>+</a:t>
                </a:r>
                <a:endParaRPr lang="en-US" altLang="vi-VN" sz="2800" b="1" dirty="0">
                  <a:solidFill>
                    <a:srgbClr val="FB0F09"/>
                  </a:solidFill>
                  <a:effectLst>
                    <a:outerShdw blurRad="38100" dist="38100" dir="2700000" algn="tl">
                      <a:srgbClr val="000000">
                        <a:alpha val="43137"/>
                      </a:srgbClr>
                    </a:outerShdw>
                  </a:effectLst>
                  <a:latin typeface=".VnTime" panose="020B7200000000000000" pitchFamily="34" charset="0"/>
                </a:endParaRPr>
              </a:p>
            </p:txBody>
          </p:sp>
          <p:sp>
            <p:nvSpPr>
              <p:cNvPr id="319533" name="Text Box 45"/>
              <p:cNvSpPr txBox="1">
                <a:spLocks noChangeArrowheads="1"/>
              </p:cNvSpPr>
              <p:nvPr/>
            </p:nvSpPr>
            <p:spPr bwMode="auto">
              <a:xfrm>
                <a:off x="9611487" y="3913257"/>
                <a:ext cx="6096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4000" b="1" dirty="0" smtClean="0">
                    <a:solidFill>
                      <a:srgbClr val="0A0AB6"/>
                    </a:solidFill>
                    <a:latin typeface=".VnTime" panose="020B7200000000000000" pitchFamily="34" charset="0"/>
                  </a:rPr>
                  <a:t>-</a:t>
                </a:r>
                <a:endParaRPr lang="en-US" altLang="vi-VN" sz="4000" b="1" dirty="0">
                  <a:solidFill>
                    <a:srgbClr val="0A0AB6"/>
                  </a:solidFill>
                  <a:latin typeface=".VnTime" panose="020B7200000000000000" pitchFamily="34" charset="0"/>
                </a:endParaRPr>
              </a:p>
            </p:txBody>
          </p:sp>
          <p:sp>
            <p:nvSpPr>
              <p:cNvPr id="319570" name="Text Box 82"/>
              <p:cNvSpPr txBox="1">
                <a:spLocks noChangeArrowheads="1"/>
              </p:cNvSpPr>
              <p:nvPr/>
            </p:nvSpPr>
            <p:spPr bwMode="auto">
              <a:xfrm>
                <a:off x="6934200" y="31384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vi-VN" b="1" dirty="0">
                    <a:latin typeface=".VnTime" panose="020B7200000000000000" pitchFamily="34" charset="0"/>
                  </a:rPr>
                  <a:t>A</a:t>
                </a:r>
              </a:p>
            </p:txBody>
          </p:sp>
          <p:sp>
            <p:nvSpPr>
              <p:cNvPr id="319571" name="Text Box 83"/>
              <p:cNvSpPr txBox="1">
                <a:spLocks noChangeArrowheads="1"/>
              </p:cNvSpPr>
              <p:nvPr/>
            </p:nvSpPr>
            <p:spPr bwMode="auto">
              <a:xfrm>
                <a:off x="8791576" y="4752830"/>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vi-VN" b="1" dirty="0">
                    <a:latin typeface=".VnTime" panose="020B7200000000000000" pitchFamily="34" charset="0"/>
                  </a:rPr>
                  <a:t>B</a:t>
                </a:r>
              </a:p>
            </p:txBody>
          </p:sp>
          <p:sp>
            <p:nvSpPr>
              <p:cNvPr id="2" name="Freeform 1"/>
              <p:cNvSpPr/>
              <p:nvPr/>
            </p:nvSpPr>
            <p:spPr>
              <a:xfrm rot="20204781">
                <a:off x="8909424" y="4328438"/>
                <a:ext cx="900112" cy="353480"/>
              </a:xfrm>
              <a:custGeom>
                <a:avLst/>
                <a:gdLst>
                  <a:gd name="connsiteX0" fmla="*/ 0 w 900112"/>
                  <a:gd name="connsiteY0" fmla="*/ 214313 h 246703"/>
                  <a:gd name="connsiteX1" fmla="*/ 71437 w 900112"/>
                  <a:gd name="connsiteY1" fmla="*/ 171450 h 246703"/>
                  <a:gd name="connsiteX2" fmla="*/ 242887 w 900112"/>
                  <a:gd name="connsiteY2" fmla="*/ 171450 h 246703"/>
                  <a:gd name="connsiteX3" fmla="*/ 214312 w 900112"/>
                  <a:gd name="connsiteY3" fmla="*/ 242888 h 246703"/>
                  <a:gd name="connsiteX4" fmla="*/ 171450 w 900112"/>
                  <a:gd name="connsiteY4" fmla="*/ 228600 h 246703"/>
                  <a:gd name="connsiteX5" fmla="*/ 185737 w 900112"/>
                  <a:gd name="connsiteY5" fmla="*/ 142875 h 246703"/>
                  <a:gd name="connsiteX6" fmla="*/ 228600 w 900112"/>
                  <a:gd name="connsiteY6" fmla="*/ 100013 h 246703"/>
                  <a:gd name="connsiteX7" fmla="*/ 314325 w 900112"/>
                  <a:gd name="connsiteY7" fmla="*/ 57150 h 246703"/>
                  <a:gd name="connsiteX8" fmla="*/ 357187 w 900112"/>
                  <a:gd name="connsiteY8" fmla="*/ 71438 h 246703"/>
                  <a:gd name="connsiteX9" fmla="*/ 357187 w 900112"/>
                  <a:gd name="connsiteY9" fmla="*/ 171450 h 246703"/>
                  <a:gd name="connsiteX10" fmla="*/ 314325 w 900112"/>
                  <a:gd name="connsiteY10" fmla="*/ 142875 h 246703"/>
                  <a:gd name="connsiteX11" fmla="*/ 328612 w 900112"/>
                  <a:gd name="connsiteY11" fmla="*/ 100013 h 246703"/>
                  <a:gd name="connsiteX12" fmla="*/ 414337 w 900112"/>
                  <a:gd name="connsiteY12" fmla="*/ 42863 h 246703"/>
                  <a:gd name="connsiteX13" fmla="*/ 500062 w 900112"/>
                  <a:gd name="connsiteY13" fmla="*/ 57150 h 246703"/>
                  <a:gd name="connsiteX14" fmla="*/ 428625 w 900112"/>
                  <a:gd name="connsiteY14" fmla="*/ 128588 h 246703"/>
                  <a:gd name="connsiteX15" fmla="*/ 500062 w 900112"/>
                  <a:gd name="connsiteY15" fmla="*/ 28575 h 246703"/>
                  <a:gd name="connsiteX16" fmla="*/ 571500 w 900112"/>
                  <a:gd name="connsiteY16" fmla="*/ 42863 h 246703"/>
                  <a:gd name="connsiteX17" fmla="*/ 585787 w 900112"/>
                  <a:gd name="connsiteY17" fmla="*/ 142875 h 246703"/>
                  <a:gd name="connsiteX18" fmla="*/ 542925 w 900112"/>
                  <a:gd name="connsiteY18" fmla="*/ 114300 h 246703"/>
                  <a:gd name="connsiteX19" fmla="*/ 557212 w 900112"/>
                  <a:gd name="connsiteY19" fmla="*/ 71438 h 246703"/>
                  <a:gd name="connsiteX20" fmla="*/ 714375 w 900112"/>
                  <a:gd name="connsiteY20" fmla="*/ 42863 h 246703"/>
                  <a:gd name="connsiteX21" fmla="*/ 700087 w 900112"/>
                  <a:gd name="connsiteY21" fmla="*/ 114300 h 246703"/>
                  <a:gd name="connsiteX22" fmla="*/ 642937 w 900112"/>
                  <a:gd name="connsiteY22" fmla="*/ 85725 h 246703"/>
                  <a:gd name="connsiteX23" fmla="*/ 657225 w 900112"/>
                  <a:gd name="connsiteY23" fmla="*/ 42863 h 246703"/>
                  <a:gd name="connsiteX24" fmla="*/ 742950 w 900112"/>
                  <a:gd name="connsiteY24" fmla="*/ 0 h 246703"/>
                  <a:gd name="connsiteX25" fmla="*/ 785812 w 900112"/>
                  <a:gd name="connsiteY25" fmla="*/ 14288 h 246703"/>
                  <a:gd name="connsiteX26" fmla="*/ 771525 w 900112"/>
                  <a:gd name="connsiteY26" fmla="*/ 114300 h 246703"/>
                  <a:gd name="connsiteX27" fmla="*/ 728662 w 900112"/>
                  <a:gd name="connsiteY27" fmla="*/ 128588 h 246703"/>
                  <a:gd name="connsiteX28" fmla="*/ 742950 w 900112"/>
                  <a:gd name="connsiteY28" fmla="*/ 85725 h 246703"/>
                  <a:gd name="connsiteX29" fmla="*/ 885825 w 900112"/>
                  <a:gd name="connsiteY29" fmla="*/ 57150 h 246703"/>
                  <a:gd name="connsiteX30" fmla="*/ 900112 w 900112"/>
                  <a:gd name="connsiteY30" fmla="*/ 100013 h 246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0112" h="246703">
                    <a:moveTo>
                      <a:pt x="0" y="214313"/>
                    </a:moveTo>
                    <a:cubicBezTo>
                      <a:pt x="23812" y="200025"/>
                      <a:pt x="46061" y="182728"/>
                      <a:pt x="71437" y="171450"/>
                    </a:cubicBezTo>
                    <a:cubicBezTo>
                      <a:pt x="133601" y="143821"/>
                      <a:pt x="172136" y="162606"/>
                      <a:pt x="242887" y="171450"/>
                    </a:cubicBezTo>
                    <a:cubicBezTo>
                      <a:pt x="233362" y="195263"/>
                      <a:pt x="234339" y="226866"/>
                      <a:pt x="214312" y="242888"/>
                    </a:cubicBezTo>
                    <a:cubicBezTo>
                      <a:pt x="202552" y="252296"/>
                      <a:pt x="175587" y="243081"/>
                      <a:pt x="171450" y="228600"/>
                    </a:cubicBezTo>
                    <a:cubicBezTo>
                      <a:pt x="163492" y="200745"/>
                      <a:pt x="173971" y="169347"/>
                      <a:pt x="185737" y="142875"/>
                    </a:cubicBezTo>
                    <a:cubicBezTo>
                      <a:pt x="193943" y="124411"/>
                      <a:pt x="213078" y="112948"/>
                      <a:pt x="228600" y="100013"/>
                    </a:cubicBezTo>
                    <a:cubicBezTo>
                      <a:pt x="265530" y="69238"/>
                      <a:pt x="271366" y="71470"/>
                      <a:pt x="314325" y="57150"/>
                    </a:cubicBezTo>
                    <a:cubicBezTo>
                      <a:pt x="328612" y="61913"/>
                      <a:pt x="346538" y="60789"/>
                      <a:pt x="357187" y="71438"/>
                    </a:cubicBezTo>
                    <a:cubicBezTo>
                      <a:pt x="385884" y="100135"/>
                      <a:pt x="364438" y="142448"/>
                      <a:pt x="357187" y="171450"/>
                    </a:cubicBezTo>
                    <a:cubicBezTo>
                      <a:pt x="342900" y="161925"/>
                      <a:pt x="320702" y="158818"/>
                      <a:pt x="314325" y="142875"/>
                    </a:cubicBezTo>
                    <a:cubicBezTo>
                      <a:pt x="308732" y="128892"/>
                      <a:pt x="320258" y="112544"/>
                      <a:pt x="328612" y="100013"/>
                    </a:cubicBezTo>
                    <a:cubicBezTo>
                      <a:pt x="359191" y="54145"/>
                      <a:pt x="369399" y="57842"/>
                      <a:pt x="414337" y="42863"/>
                    </a:cubicBezTo>
                    <a:cubicBezTo>
                      <a:pt x="442912" y="47625"/>
                      <a:pt x="485689" y="31998"/>
                      <a:pt x="500062" y="57150"/>
                    </a:cubicBezTo>
                    <a:cubicBezTo>
                      <a:pt x="578503" y="194421"/>
                      <a:pt x="444174" y="133771"/>
                      <a:pt x="428625" y="128588"/>
                    </a:cubicBezTo>
                    <a:cubicBezTo>
                      <a:pt x="440294" y="81911"/>
                      <a:pt x="437382" y="42504"/>
                      <a:pt x="500062" y="28575"/>
                    </a:cubicBezTo>
                    <a:cubicBezTo>
                      <a:pt x="523768" y="23307"/>
                      <a:pt x="547687" y="38100"/>
                      <a:pt x="571500" y="42863"/>
                    </a:cubicBezTo>
                    <a:cubicBezTo>
                      <a:pt x="582730" y="59707"/>
                      <a:pt x="636531" y="117503"/>
                      <a:pt x="585787" y="142875"/>
                    </a:cubicBezTo>
                    <a:cubicBezTo>
                      <a:pt x="570429" y="150554"/>
                      <a:pt x="557212" y="123825"/>
                      <a:pt x="542925" y="114300"/>
                    </a:cubicBezTo>
                    <a:cubicBezTo>
                      <a:pt x="547687" y="100013"/>
                      <a:pt x="549740" y="84514"/>
                      <a:pt x="557212" y="71438"/>
                    </a:cubicBezTo>
                    <a:cubicBezTo>
                      <a:pt x="609800" y="-20590"/>
                      <a:pt x="599797" y="14219"/>
                      <a:pt x="714375" y="42863"/>
                    </a:cubicBezTo>
                    <a:cubicBezTo>
                      <a:pt x="709612" y="66675"/>
                      <a:pt x="720910" y="101806"/>
                      <a:pt x="700087" y="114300"/>
                    </a:cubicBezTo>
                    <a:cubicBezTo>
                      <a:pt x="681824" y="125258"/>
                      <a:pt x="653895" y="103988"/>
                      <a:pt x="642937" y="85725"/>
                    </a:cubicBezTo>
                    <a:cubicBezTo>
                      <a:pt x="635189" y="72811"/>
                      <a:pt x="647817" y="54623"/>
                      <a:pt x="657225" y="42863"/>
                    </a:cubicBezTo>
                    <a:cubicBezTo>
                      <a:pt x="677368" y="17684"/>
                      <a:pt x="714714" y="9412"/>
                      <a:pt x="742950" y="0"/>
                    </a:cubicBezTo>
                    <a:cubicBezTo>
                      <a:pt x="757237" y="4763"/>
                      <a:pt x="776404" y="2528"/>
                      <a:pt x="785812" y="14288"/>
                    </a:cubicBezTo>
                    <a:cubicBezTo>
                      <a:pt x="813606" y="49031"/>
                      <a:pt x="802824" y="89261"/>
                      <a:pt x="771525" y="114300"/>
                    </a:cubicBezTo>
                    <a:cubicBezTo>
                      <a:pt x="759765" y="123708"/>
                      <a:pt x="742950" y="123825"/>
                      <a:pt x="728662" y="128588"/>
                    </a:cubicBezTo>
                    <a:cubicBezTo>
                      <a:pt x="733425" y="114300"/>
                      <a:pt x="733308" y="97295"/>
                      <a:pt x="742950" y="85725"/>
                    </a:cubicBezTo>
                    <a:cubicBezTo>
                      <a:pt x="796826" y="21074"/>
                      <a:pt x="808788" y="44311"/>
                      <a:pt x="885825" y="57150"/>
                    </a:cubicBezTo>
                    <a:lnTo>
                      <a:pt x="900112" y="100013"/>
                    </a:lnTo>
                  </a:path>
                </a:pathLst>
              </a:cu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vi-VN"/>
              </a:p>
            </p:txBody>
          </p:sp>
          <p:sp>
            <p:nvSpPr>
              <p:cNvPr id="3" name="Freeform 2"/>
              <p:cNvSpPr/>
              <p:nvPr/>
            </p:nvSpPr>
            <p:spPr>
              <a:xfrm rot="20256546">
                <a:off x="7116252" y="2708543"/>
                <a:ext cx="616970" cy="561568"/>
              </a:xfrm>
              <a:custGeom>
                <a:avLst/>
                <a:gdLst>
                  <a:gd name="connsiteX0" fmla="*/ 14289 w 616970"/>
                  <a:gd name="connsiteY0" fmla="*/ 561568 h 561568"/>
                  <a:gd name="connsiteX1" fmla="*/ 28577 w 616970"/>
                  <a:gd name="connsiteY1" fmla="*/ 432981 h 561568"/>
                  <a:gd name="connsiteX2" fmla="*/ 71439 w 616970"/>
                  <a:gd name="connsiteY2" fmla="*/ 418693 h 561568"/>
                  <a:gd name="connsiteX3" fmla="*/ 200027 w 616970"/>
                  <a:gd name="connsiteY3" fmla="*/ 432981 h 561568"/>
                  <a:gd name="connsiteX4" fmla="*/ 214314 w 616970"/>
                  <a:gd name="connsiteY4" fmla="*/ 475843 h 561568"/>
                  <a:gd name="connsiteX5" fmla="*/ 171452 w 616970"/>
                  <a:gd name="connsiteY5" fmla="*/ 490131 h 561568"/>
                  <a:gd name="connsiteX6" fmla="*/ 114302 w 616970"/>
                  <a:gd name="connsiteY6" fmla="*/ 475843 h 561568"/>
                  <a:gd name="connsiteX7" fmla="*/ 171452 w 616970"/>
                  <a:gd name="connsiteY7" fmla="*/ 347256 h 561568"/>
                  <a:gd name="connsiteX8" fmla="*/ 285752 w 616970"/>
                  <a:gd name="connsiteY8" fmla="*/ 361543 h 561568"/>
                  <a:gd name="connsiteX9" fmla="*/ 300039 w 616970"/>
                  <a:gd name="connsiteY9" fmla="*/ 404406 h 561568"/>
                  <a:gd name="connsiteX10" fmla="*/ 257177 w 616970"/>
                  <a:gd name="connsiteY10" fmla="*/ 432981 h 561568"/>
                  <a:gd name="connsiteX11" fmla="*/ 200027 w 616970"/>
                  <a:gd name="connsiteY11" fmla="*/ 418693 h 561568"/>
                  <a:gd name="connsiteX12" fmla="*/ 257177 w 616970"/>
                  <a:gd name="connsiteY12" fmla="*/ 275818 h 561568"/>
                  <a:gd name="connsiteX13" fmla="*/ 357189 w 616970"/>
                  <a:gd name="connsiteY13" fmla="*/ 290106 h 561568"/>
                  <a:gd name="connsiteX14" fmla="*/ 328614 w 616970"/>
                  <a:gd name="connsiteY14" fmla="*/ 361543 h 561568"/>
                  <a:gd name="connsiteX15" fmla="*/ 285752 w 616970"/>
                  <a:gd name="connsiteY15" fmla="*/ 318681 h 561568"/>
                  <a:gd name="connsiteX16" fmla="*/ 314327 w 616970"/>
                  <a:gd name="connsiteY16" fmla="*/ 190093 h 561568"/>
                  <a:gd name="connsiteX17" fmla="*/ 357189 w 616970"/>
                  <a:gd name="connsiteY17" fmla="*/ 161518 h 561568"/>
                  <a:gd name="connsiteX18" fmla="*/ 500064 w 616970"/>
                  <a:gd name="connsiteY18" fmla="*/ 175806 h 561568"/>
                  <a:gd name="connsiteX19" fmla="*/ 485777 w 616970"/>
                  <a:gd name="connsiteY19" fmla="*/ 275818 h 561568"/>
                  <a:gd name="connsiteX20" fmla="*/ 414339 w 616970"/>
                  <a:gd name="connsiteY20" fmla="*/ 261531 h 561568"/>
                  <a:gd name="connsiteX21" fmla="*/ 414339 w 616970"/>
                  <a:gd name="connsiteY21" fmla="*/ 104368 h 561568"/>
                  <a:gd name="connsiteX22" fmla="*/ 457202 w 616970"/>
                  <a:gd name="connsiteY22" fmla="*/ 90081 h 561568"/>
                  <a:gd name="connsiteX23" fmla="*/ 600077 w 616970"/>
                  <a:gd name="connsiteY23" fmla="*/ 104368 h 561568"/>
                  <a:gd name="connsiteX24" fmla="*/ 614364 w 616970"/>
                  <a:gd name="connsiteY24" fmla="*/ 147231 h 561568"/>
                  <a:gd name="connsiteX25" fmla="*/ 571502 w 616970"/>
                  <a:gd name="connsiteY25" fmla="*/ 161518 h 561568"/>
                  <a:gd name="connsiteX26" fmla="*/ 542927 w 616970"/>
                  <a:gd name="connsiteY26" fmla="*/ 47218 h 561568"/>
                  <a:gd name="connsiteX27" fmla="*/ 557214 w 616970"/>
                  <a:gd name="connsiteY27" fmla="*/ 4356 h 561568"/>
                  <a:gd name="connsiteX28" fmla="*/ 614364 w 616970"/>
                  <a:gd name="connsiteY28" fmla="*/ 4356 h 561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16970" h="561568">
                    <a:moveTo>
                      <a:pt x="14289" y="561568"/>
                    </a:moveTo>
                    <a:cubicBezTo>
                      <a:pt x="3319" y="506714"/>
                      <a:pt x="-17430" y="478989"/>
                      <a:pt x="28577" y="432981"/>
                    </a:cubicBezTo>
                    <a:cubicBezTo>
                      <a:pt x="39226" y="422332"/>
                      <a:pt x="57152" y="423456"/>
                      <a:pt x="71439" y="418693"/>
                    </a:cubicBezTo>
                    <a:cubicBezTo>
                      <a:pt x="114302" y="423456"/>
                      <a:pt x="159985" y="416964"/>
                      <a:pt x="200027" y="432981"/>
                    </a:cubicBezTo>
                    <a:cubicBezTo>
                      <a:pt x="214010" y="438574"/>
                      <a:pt x="221049" y="462373"/>
                      <a:pt x="214314" y="475843"/>
                    </a:cubicBezTo>
                    <a:cubicBezTo>
                      <a:pt x="207579" y="489313"/>
                      <a:pt x="185739" y="485368"/>
                      <a:pt x="171452" y="490131"/>
                    </a:cubicBezTo>
                    <a:cubicBezTo>
                      <a:pt x="152402" y="485368"/>
                      <a:pt x="120512" y="494472"/>
                      <a:pt x="114302" y="475843"/>
                    </a:cubicBezTo>
                    <a:cubicBezTo>
                      <a:pt x="77144" y="364369"/>
                      <a:pt x="113074" y="366714"/>
                      <a:pt x="171452" y="347256"/>
                    </a:cubicBezTo>
                    <a:cubicBezTo>
                      <a:pt x="209552" y="352018"/>
                      <a:pt x="250665" y="345949"/>
                      <a:pt x="285752" y="361543"/>
                    </a:cubicBezTo>
                    <a:cubicBezTo>
                      <a:pt x="299514" y="367660"/>
                      <a:pt x="305632" y="390423"/>
                      <a:pt x="300039" y="404406"/>
                    </a:cubicBezTo>
                    <a:cubicBezTo>
                      <a:pt x="293662" y="420349"/>
                      <a:pt x="271464" y="423456"/>
                      <a:pt x="257177" y="432981"/>
                    </a:cubicBezTo>
                    <a:cubicBezTo>
                      <a:pt x="238127" y="428218"/>
                      <a:pt x="206237" y="437322"/>
                      <a:pt x="200027" y="418693"/>
                    </a:cubicBezTo>
                    <a:cubicBezTo>
                      <a:pt x="167192" y="320188"/>
                      <a:pt x="204392" y="311007"/>
                      <a:pt x="257177" y="275818"/>
                    </a:cubicBezTo>
                    <a:cubicBezTo>
                      <a:pt x="290514" y="280581"/>
                      <a:pt x="328632" y="272258"/>
                      <a:pt x="357189" y="290106"/>
                    </a:cubicBezTo>
                    <a:cubicBezTo>
                      <a:pt x="438311" y="340807"/>
                      <a:pt x="341648" y="357199"/>
                      <a:pt x="328614" y="361543"/>
                    </a:cubicBezTo>
                    <a:cubicBezTo>
                      <a:pt x="314327" y="347256"/>
                      <a:pt x="290135" y="338405"/>
                      <a:pt x="285752" y="318681"/>
                    </a:cubicBezTo>
                    <a:cubicBezTo>
                      <a:pt x="285631" y="318135"/>
                      <a:pt x="299656" y="208432"/>
                      <a:pt x="314327" y="190093"/>
                    </a:cubicBezTo>
                    <a:cubicBezTo>
                      <a:pt x="325054" y="176684"/>
                      <a:pt x="342902" y="171043"/>
                      <a:pt x="357189" y="161518"/>
                    </a:cubicBezTo>
                    <a:cubicBezTo>
                      <a:pt x="404814" y="166281"/>
                      <a:pt x="464291" y="144008"/>
                      <a:pt x="500064" y="175806"/>
                    </a:cubicBezTo>
                    <a:cubicBezTo>
                      <a:pt x="525234" y="198179"/>
                      <a:pt x="509589" y="252006"/>
                      <a:pt x="485777" y="275818"/>
                    </a:cubicBezTo>
                    <a:cubicBezTo>
                      <a:pt x="468605" y="292990"/>
                      <a:pt x="438152" y="266293"/>
                      <a:pt x="414339" y="261531"/>
                    </a:cubicBezTo>
                    <a:cubicBezTo>
                      <a:pt x="394851" y="203063"/>
                      <a:pt x="380490" y="180528"/>
                      <a:pt x="414339" y="104368"/>
                    </a:cubicBezTo>
                    <a:cubicBezTo>
                      <a:pt x="420456" y="90606"/>
                      <a:pt x="442914" y="94843"/>
                      <a:pt x="457202" y="90081"/>
                    </a:cubicBezTo>
                    <a:cubicBezTo>
                      <a:pt x="504827" y="94843"/>
                      <a:pt x="555096" y="88011"/>
                      <a:pt x="600077" y="104368"/>
                    </a:cubicBezTo>
                    <a:cubicBezTo>
                      <a:pt x="614231" y="109515"/>
                      <a:pt x="621099" y="133761"/>
                      <a:pt x="614364" y="147231"/>
                    </a:cubicBezTo>
                    <a:cubicBezTo>
                      <a:pt x="607629" y="160701"/>
                      <a:pt x="585789" y="156756"/>
                      <a:pt x="571502" y="161518"/>
                    </a:cubicBezTo>
                    <a:cubicBezTo>
                      <a:pt x="514504" y="104521"/>
                      <a:pt x="521027" y="134820"/>
                      <a:pt x="542927" y="47218"/>
                    </a:cubicBezTo>
                    <a:cubicBezTo>
                      <a:pt x="546580" y="32608"/>
                      <a:pt x="544300" y="12104"/>
                      <a:pt x="557214" y="4356"/>
                    </a:cubicBezTo>
                    <a:cubicBezTo>
                      <a:pt x="573549" y="-5445"/>
                      <a:pt x="595314" y="4356"/>
                      <a:pt x="614364" y="4356"/>
                    </a:cubicBezTo>
                  </a:path>
                </a:pathLst>
              </a:cu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vi-VN"/>
              </a:p>
            </p:txBody>
          </p:sp>
          <p:sp>
            <p:nvSpPr>
              <p:cNvPr id="33" name="Text Box 41"/>
              <p:cNvSpPr txBox="1">
                <a:spLocks noChangeArrowheads="1"/>
              </p:cNvSpPr>
              <p:nvPr/>
            </p:nvSpPr>
            <p:spPr bwMode="auto">
              <a:xfrm>
                <a:off x="8392227" y="3718253"/>
                <a:ext cx="5053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en-US" altLang="vi-VN" sz="2800" b="1" dirty="0" smtClean="0">
                    <a:solidFill>
                      <a:srgbClr val="FB0F09"/>
                    </a:solidFill>
                    <a:effectLst>
                      <a:outerShdw blurRad="38100" dist="38100" dir="2700000" algn="tl">
                        <a:srgbClr val="000000">
                          <a:alpha val="43137"/>
                        </a:srgbClr>
                      </a:outerShdw>
                    </a:effectLst>
                    <a:latin typeface=".VnTime" panose="020B7200000000000000" pitchFamily="34" charset="0"/>
                  </a:rPr>
                  <a:t>+</a:t>
                </a:r>
                <a:endParaRPr lang="en-US" altLang="vi-VN" sz="2800" b="1" dirty="0">
                  <a:solidFill>
                    <a:srgbClr val="FB0F09"/>
                  </a:solidFill>
                  <a:effectLst>
                    <a:outerShdw blurRad="38100" dist="38100" dir="2700000" algn="tl">
                      <a:srgbClr val="000000">
                        <a:alpha val="43137"/>
                      </a:srgbClr>
                    </a:outerShdw>
                  </a:effectLst>
                  <a:latin typeface=".VnTime" panose="020B7200000000000000" pitchFamily="34" charset="0"/>
                </a:endParaRPr>
              </a:p>
            </p:txBody>
          </p:sp>
          <p:sp>
            <p:nvSpPr>
              <p:cNvPr id="34" name="Text Box 45"/>
              <p:cNvSpPr txBox="1">
                <a:spLocks noChangeArrowheads="1"/>
              </p:cNvSpPr>
              <p:nvPr/>
            </p:nvSpPr>
            <p:spPr bwMode="auto">
              <a:xfrm>
                <a:off x="9322346" y="2879854"/>
                <a:ext cx="6096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4000" b="1" dirty="0" smtClean="0">
                    <a:solidFill>
                      <a:srgbClr val="0A0AB6"/>
                    </a:solidFill>
                    <a:latin typeface=".VnTime" panose="020B7200000000000000" pitchFamily="34" charset="0"/>
                  </a:rPr>
                  <a:t>-</a:t>
                </a:r>
                <a:endParaRPr lang="en-US" altLang="vi-VN" sz="4000" b="1" dirty="0">
                  <a:solidFill>
                    <a:srgbClr val="0A0AB6"/>
                  </a:solidFill>
                  <a:latin typeface=".VnTime" panose="020B7200000000000000" pitchFamily="34" charset="0"/>
                </a:endParaRPr>
              </a:p>
            </p:txBody>
          </p:sp>
        </p:grpSp>
      </p:grpSp>
      <p:grpSp>
        <p:nvGrpSpPr>
          <p:cNvPr id="8" name="Group 7"/>
          <p:cNvGrpSpPr/>
          <p:nvPr/>
        </p:nvGrpSpPr>
        <p:grpSpPr>
          <a:xfrm>
            <a:off x="1992026" y="2269396"/>
            <a:ext cx="2237341" cy="1876021"/>
            <a:chOff x="3062875" y="1320987"/>
            <a:chExt cx="2237341" cy="1876021"/>
          </a:xfrm>
        </p:grpSpPr>
        <p:sp>
          <p:nvSpPr>
            <p:cNvPr id="319534" name="Line 46"/>
            <p:cNvSpPr>
              <a:spLocks noChangeShapeType="1"/>
            </p:cNvSpPr>
            <p:nvPr/>
          </p:nvSpPr>
          <p:spPr bwMode="auto">
            <a:xfrm flipV="1">
              <a:off x="3062875" y="2587408"/>
              <a:ext cx="685800" cy="609600"/>
            </a:xfrm>
            <a:prstGeom prst="line">
              <a:avLst/>
            </a:prstGeom>
            <a:noFill/>
            <a:ln w="19050">
              <a:solidFill>
                <a:srgbClr val="00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319535" name="Line 47"/>
            <p:cNvSpPr>
              <a:spLocks noChangeShapeType="1"/>
            </p:cNvSpPr>
            <p:nvPr/>
          </p:nvSpPr>
          <p:spPr bwMode="auto">
            <a:xfrm flipV="1">
              <a:off x="4843016" y="1320987"/>
              <a:ext cx="457200" cy="381000"/>
            </a:xfrm>
            <a:prstGeom prst="line">
              <a:avLst/>
            </a:prstGeom>
            <a:noFill/>
            <a:ln w="19050">
              <a:solidFill>
                <a:srgbClr val="00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grpSp>
      <p:sp>
        <p:nvSpPr>
          <p:cNvPr id="319536" name="Line 48"/>
          <p:cNvSpPr>
            <a:spLocks noChangeShapeType="1"/>
          </p:cNvSpPr>
          <p:nvPr/>
        </p:nvSpPr>
        <p:spPr bwMode="auto">
          <a:xfrm rot="19945437" flipV="1">
            <a:off x="1940888" y="3882154"/>
            <a:ext cx="539225" cy="152400"/>
          </a:xfrm>
          <a:prstGeom prst="line">
            <a:avLst/>
          </a:prstGeom>
          <a:noFill/>
          <a:ln w="28575">
            <a:solidFill>
              <a:srgbClr val="00B05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sp>
        <p:nvSpPr>
          <p:cNvPr id="319528" name="Line 40"/>
          <p:cNvSpPr>
            <a:spLocks noChangeShapeType="1"/>
          </p:cNvSpPr>
          <p:nvPr/>
        </p:nvSpPr>
        <p:spPr bwMode="auto">
          <a:xfrm rot="-23254563">
            <a:off x="2637370" y="3649925"/>
            <a:ext cx="271462" cy="609600"/>
          </a:xfrm>
          <a:prstGeom prst="line">
            <a:avLst/>
          </a:prstGeom>
          <a:noFill/>
          <a:ln w="38100">
            <a:solidFill>
              <a:srgbClr val="FF000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grpSp>
        <p:nvGrpSpPr>
          <p:cNvPr id="9" name="Group 8"/>
          <p:cNvGrpSpPr/>
          <p:nvPr/>
        </p:nvGrpSpPr>
        <p:grpSpPr>
          <a:xfrm>
            <a:off x="2835403" y="2592822"/>
            <a:ext cx="924539" cy="890296"/>
            <a:chOff x="8185936" y="2667184"/>
            <a:chExt cx="924539" cy="890296"/>
          </a:xfrm>
        </p:grpSpPr>
        <p:sp>
          <p:nvSpPr>
            <p:cNvPr id="319518" name="Line 30"/>
            <p:cNvSpPr>
              <a:spLocks noChangeShapeType="1"/>
            </p:cNvSpPr>
            <p:nvPr/>
          </p:nvSpPr>
          <p:spPr bwMode="auto">
            <a:xfrm rot="9145437" flipH="1" flipV="1">
              <a:off x="8185936" y="3350465"/>
              <a:ext cx="75230" cy="207015"/>
            </a:xfrm>
            <a:prstGeom prst="line">
              <a:avLst/>
            </a:prstGeom>
            <a:noFill/>
            <a:ln w="6350">
              <a:solidFill>
                <a:srgbClr val="FF000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sp>
          <p:nvSpPr>
            <p:cNvPr id="40" name="Line 30"/>
            <p:cNvSpPr>
              <a:spLocks noChangeShapeType="1"/>
            </p:cNvSpPr>
            <p:nvPr/>
          </p:nvSpPr>
          <p:spPr bwMode="auto">
            <a:xfrm rot="9145437" flipH="1" flipV="1">
              <a:off x="8350936" y="3188162"/>
              <a:ext cx="75230" cy="207015"/>
            </a:xfrm>
            <a:prstGeom prst="line">
              <a:avLst/>
            </a:prstGeom>
            <a:noFill/>
            <a:ln w="6350">
              <a:solidFill>
                <a:srgbClr val="FF000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sp>
          <p:nvSpPr>
            <p:cNvPr id="41" name="Line 30"/>
            <p:cNvSpPr>
              <a:spLocks noChangeShapeType="1"/>
            </p:cNvSpPr>
            <p:nvPr/>
          </p:nvSpPr>
          <p:spPr bwMode="auto">
            <a:xfrm rot="9145437" flipH="1" flipV="1">
              <a:off x="8774658" y="2895617"/>
              <a:ext cx="75230" cy="207015"/>
            </a:xfrm>
            <a:prstGeom prst="line">
              <a:avLst/>
            </a:prstGeom>
            <a:noFill/>
            <a:ln w="6350">
              <a:solidFill>
                <a:srgbClr val="FF000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sp>
          <p:nvSpPr>
            <p:cNvPr id="42" name="Line 30"/>
            <p:cNvSpPr>
              <a:spLocks noChangeShapeType="1"/>
            </p:cNvSpPr>
            <p:nvPr/>
          </p:nvSpPr>
          <p:spPr bwMode="auto">
            <a:xfrm rot="9145437" flipH="1" flipV="1">
              <a:off x="8915757" y="2769695"/>
              <a:ext cx="75230" cy="207015"/>
            </a:xfrm>
            <a:prstGeom prst="line">
              <a:avLst/>
            </a:prstGeom>
            <a:noFill/>
            <a:ln w="6350">
              <a:solidFill>
                <a:srgbClr val="FF000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b="1" dirty="0"/>
            </a:p>
          </p:txBody>
        </p:sp>
        <p:sp>
          <p:nvSpPr>
            <p:cNvPr id="43" name="Line 30"/>
            <p:cNvSpPr>
              <a:spLocks noChangeShapeType="1"/>
            </p:cNvSpPr>
            <p:nvPr/>
          </p:nvSpPr>
          <p:spPr bwMode="auto">
            <a:xfrm rot="9145437" flipH="1" flipV="1">
              <a:off x="9035245" y="2667184"/>
              <a:ext cx="75230" cy="207015"/>
            </a:xfrm>
            <a:prstGeom prst="line">
              <a:avLst/>
            </a:prstGeom>
            <a:noFill/>
            <a:ln w="6350">
              <a:solidFill>
                <a:srgbClr val="FF000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grpSp>
      <p:sp>
        <p:nvSpPr>
          <p:cNvPr id="319537" name="Line 49"/>
          <p:cNvSpPr>
            <a:spLocks noChangeShapeType="1"/>
          </p:cNvSpPr>
          <p:nvPr/>
        </p:nvSpPr>
        <p:spPr bwMode="auto">
          <a:xfrm rot="19945437" flipV="1">
            <a:off x="3887455" y="2389389"/>
            <a:ext cx="344159" cy="69427"/>
          </a:xfrm>
          <a:prstGeom prst="line">
            <a:avLst/>
          </a:prstGeom>
          <a:noFill/>
          <a:ln w="28575">
            <a:solidFill>
              <a:srgbClr val="00B05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sp>
        <p:nvSpPr>
          <p:cNvPr id="319514" name="Line 26"/>
          <p:cNvSpPr>
            <a:spLocks noChangeShapeType="1"/>
          </p:cNvSpPr>
          <p:nvPr/>
        </p:nvSpPr>
        <p:spPr bwMode="auto">
          <a:xfrm flipH="1" flipV="1">
            <a:off x="2484760" y="2576797"/>
            <a:ext cx="0" cy="1143000"/>
          </a:xfrm>
          <a:prstGeom prst="line">
            <a:avLst/>
          </a:prstGeom>
          <a:noFill/>
          <a:ln w="57150">
            <a:solidFill>
              <a:schemeClr val="accent2"/>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mc:AlternateContent xmlns:mc="http://schemas.openxmlformats.org/markup-compatibility/2006" xmlns:a14="http://schemas.microsoft.com/office/drawing/2010/main">
        <mc:Choice Requires="a14">
          <p:sp>
            <p:nvSpPr>
              <p:cNvPr id="319530" name="Text Box 42"/>
              <p:cNvSpPr txBox="1">
                <a:spLocks noChangeArrowheads="1"/>
              </p:cNvSpPr>
              <p:nvPr/>
            </p:nvSpPr>
            <p:spPr bwMode="auto">
              <a:xfrm>
                <a:off x="2509832" y="2227355"/>
                <a:ext cx="533400" cy="644664"/>
              </a:xfrm>
              <a:prstGeom prst="rect">
                <a:avLst/>
              </a:prstGeom>
              <a:noFill/>
              <a:ln>
                <a:noFill/>
              </a:ln>
              <a:effectLst/>
              <a:extLst>
                <a:ext uri="{909E8E84-426E-40DD-AFC4-6F175D3DCCD1}">
                  <a14:hiddenFill>
                    <a:solidFill>
                      <a:schemeClr val="accent1"/>
                    </a:solidFill>
                  </a14:hiddenFill>
                </a:ext>
                <a:ext uri="{91240B29-F687-4F45-9708-019B960494DF}">
                  <a14:hiddenLine w="9525" algn="ctr">
                    <a:solidFill>
                      <a:schemeClr val="accent2"/>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p>
                <a:pPr algn="ctr" eaLnBrk="0" hangingPunct="0">
                  <a:spcBef>
                    <a:spcPct val="50000"/>
                  </a:spcBef>
                </a:pPr>
                <a14:m>
                  <m:oMathPara xmlns:m="http://schemas.openxmlformats.org/officeDocument/2006/math">
                    <m:oMathParaPr>
                      <m:jc m:val="centerGroup"/>
                    </m:oMathParaPr>
                    <m:oMath xmlns:m="http://schemas.openxmlformats.org/officeDocument/2006/math">
                      <m:acc>
                        <m:accPr>
                          <m:chr m:val="⃗"/>
                          <m:ctrlPr>
                            <a:rPr lang="en-US" altLang="vi-VN" sz="3200" b="1" i="1" dirty="0" smtClean="0">
                              <a:solidFill>
                                <a:srgbClr val="0000CC"/>
                              </a:solidFill>
                              <a:latin typeface="Cambria Math" panose="02040503050406030204" pitchFamily="18" charset="0"/>
                            </a:rPr>
                          </m:ctrlPr>
                        </m:accPr>
                        <m:e>
                          <m:r>
                            <a:rPr lang="en-US" altLang="vi-VN" sz="3200" b="1" i="1" dirty="0" smtClean="0">
                              <a:solidFill>
                                <a:srgbClr val="0000CC"/>
                              </a:solidFill>
                              <a:latin typeface="Cambria Math" panose="02040503050406030204" pitchFamily="18" charset="0"/>
                            </a:rPr>
                            <m:t>𝑭</m:t>
                          </m:r>
                        </m:e>
                      </m:acc>
                    </m:oMath>
                  </m:oMathPara>
                </a14:m>
                <a:endParaRPr lang="en-US" altLang="vi-VN" sz="3200" b="1" dirty="0">
                  <a:solidFill>
                    <a:srgbClr val="0000CC"/>
                  </a:solidFill>
                  <a:latin typeface=".VnTime" panose="020B7200000000000000" pitchFamily="34" charset="0"/>
                </a:endParaRPr>
              </a:p>
            </p:txBody>
          </p:sp>
        </mc:Choice>
        <mc:Fallback xmlns="">
          <p:sp>
            <p:nvSpPr>
              <p:cNvPr id="319530" name="Text Box 42"/>
              <p:cNvSpPr txBox="1">
                <a:spLocks noRot="1" noChangeAspect="1" noMove="1" noResize="1" noEditPoints="1" noAdjustHandles="1" noChangeArrowheads="1" noChangeShapeType="1" noTextEdit="1"/>
              </p:cNvSpPr>
              <p:nvPr/>
            </p:nvSpPr>
            <p:spPr bwMode="auto">
              <a:xfrm>
                <a:off x="2509832" y="2227355"/>
                <a:ext cx="533400" cy="644664"/>
              </a:xfrm>
              <a:prstGeom prst="rect">
                <a:avLst/>
              </a:prstGeom>
              <a:blipFill>
                <a:blip r:embed="rId3"/>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p:grpSp>
        <p:nvGrpSpPr>
          <p:cNvPr id="45" name="Group 44"/>
          <p:cNvGrpSpPr/>
          <p:nvPr/>
        </p:nvGrpSpPr>
        <p:grpSpPr>
          <a:xfrm>
            <a:off x="6444910" y="973704"/>
            <a:ext cx="3519488" cy="3824141"/>
            <a:chOff x="6705600" y="1295401"/>
            <a:chExt cx="3519488" cy="3824141"/>
          </a:xfrm>
        </p:grpSpPr>
        <p:pic>
          <p:nvPicPr>
            <p:cNvPr id="46" name="Picture 23" descr="ond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1295401"/>
              <a:ext cx="3519488" cy="3743325"/>
            </a:xfrm>
            <a:prstGeom prst="rect">
              <a:avLst/>
            </a:prstGeom>
            <a:noFill/>
            <a:extLst>
              <a:ext uri="{909E8E84-426E-40DD-AFC4-6F175D3DCCD1}">
                <a14:hiddenFill xmlns:a14="http://schemas.microsoft.com/office/drawing/2010/main">
                  <a:solidFill>
                    <a:srgbClr val="FFFFFF"/>
                  </a:solidFill>
                </a14:hiddenFill>
              </a:ext>
            </a:extLst>
          </p:spPr>
        </p:pic>
        <p:grpSp>
          <p:nvGrpSpPr>
            <p:cNvPr id="47" name="Group 46"/>
            <p:cNvGrpSpPr/>
            <p:nvPr/>
          </p:nvGrpSpPr>
          <p:grpSpPr>
            <a:xfrm>
              <a:off x="6934200" y="1939992"/>
              <a:ext cx="3260681" cy="3179550"/>
              <a:chOff x="6934200" y="1939992"/>
              <a:chExt cx="3260681" cy="3179550"/>
            </a:xfrm>
          </p:grpSpPr>
          <p:sp>
            <p:nvSpPr>
              <p:cNvPr id="48" name="Line 24"/>
              <p:cNvSpPr>
                <a:spLocks noChangeShapeType="1"/>
              </p:cNvSpPr>
              <p:nvPr/>
            </p:nvSpPr>
            <p:spPr bwMode="auto">
              <a:xfrm>
                <a:off x="7239000" y="3352800"/>
                <a:ext cx="1752600" cy="1447800"/>
              </a:xfrm>
              <a:prstGeom prst="line">
                <a:avLst/>
              </a:prstGeom>
              <a:noFill/>
              <a:ln w="571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49" name="Text Box 41"/>
              <p:cNvSpPr txBox="1">
                <a:spLocks noChangeArrowheads="1"/>
              </p:cNvSpPr>
              <p:nvPr/>
            </p:nvSpPr>
            <p:spPr bwMode="auto">
              <a:xfrm>
                <a:off x="9689485" y="3830138"/>
                <a:ext cx="5053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en-US" altLang="vi-VN" sz="2800" b="1" dirty="0" smtClean="0">
                    <a:solidFill>
                      <a:srgbClr val="FB0F09"/>
                    </a:solidFill>
                    <a:effectLst>
                      <a:outerShdw blurRad="38100" dist="38100" dir="2700000" algn="tl">
                        <a:srgbClr val="000000">
                          <a:alpha val="43137"/>
                        </a:srgbClr>
                      </a:outerShdw>
                    </a:effectLst>
                    <a:latin typeface=".VnTime" panose="020B7200000000000000" pitchFamily="34" charset="0"/>
                  </a:rPr>
                  <a:t>+</a:t>
                </a:r>
                <a:endParaRPr lang="en-US" altLang="vi-VN" sz="2800" b="1" dirty="0">
                  <a:solidFill>
                    <a:srgbClr val="FB0F09"/>
                  </a:solidFill>
                  <a:effectLst>
                    <a:outerShdw blurRad="38100" dist="38100" dir="2700000" algn="tl">
                      <a:srgbClr val="000000">
                        <a:alpha val="43137"/>
                      </a:srgbClr>
                    </a:outerShdw>
                  </a:effectLst>
                  <a:latin typeface=".VnTime" panose="020B7200000000000000" pitchFamily="34" charset="0"/>
                </a:endParaRPr>
              </a:p>
            </p:txBody>
          </p:sp>
          <p:sp>
            <p:nvSpPr>
              <p:cNvPr id="50" name="Text Box 45"/>
              <p:cNvSpPr txBox="1">
                <a:spLocks noChangeArrowheads="1"/>
              </p:cNvSpPr>
              <p:nvPr/>
            </p:nvSpPr>
            <p:spPr bwMode="auto">
              <a:xfrm>
                <a:off x="7305674" y="1939992"/>
                <a:ext cx="6096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4000" b="1" dirty="0" smtClean="0">
                    <a:solidFill>
                      <a:srgbClr val="0A0AB6"/>
                    </a:solidFill>
                    <a:latin typeface=".VnTime" panose="020B7200000000000000" pitchFamily="34" charset="0"/>
                  </a:rPr>
                  <a:t>-</a:t>
                </a:r>
                <a:endParaRPr lang="en-US" altLang="vi-VN" sz="4000" b="1" dirty="0">
                  <a:solidFill>
                    <a:srgbClr val="0A0AB6"/>
                  </a:solidFill>
                  <a:latin typeface=".VnTime" panose="020B7200000000000000" pitchFamily="34" charset="0"/>
                </a:endParaRPr>
              </a:p>
            </p:txBody>
          </p:sp>
          <p:sp>
            <p:nvSpPr>
              <p:cNvPr id="51" name="Text Box 82"/>
              <p:cNvSpPr txBox="1">
                <a:spLocks noChangeArrowheads="1"/>
              </p:cNvSpPr>
              <p:nvPr/>
            </p:nvSpPr>
            <p:spPr bwMode="auto">
              <a:xfrm>
                <a:off x="6934200" y="31384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vi-VN" b="1" dirty="0">
                    <a:latin typeface=".VnTime" panose="020B7200000000000000" pitchFamily="34" charset="0"/>
                  </a:rPr>
                  <a:t>A</a:t>
                </a:r>
              </a:p>
            </p:txBody>
          </p:sp>
          <p:sp>
            <p:nvSpPr>
              <p:cNvPr id="52" name="Text Box 83"/>
              <p:cNvSpPr txBox="1">
                <a:spLocks noChangeArrowheads="1"/>
              </p:cNvSpPr>
              <p:nvPr/>
            </p:nvSpPr>
            <p:spPr bwMode="auto">
              <a:xfrm>
                <a:off x="8791576" y="4752830"/>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vi-VN" b="1" dirty="0">
                    <a:latin typeface=".VnTime" panose="020B7200000000000000" pitchFamily="34" charset="0"/>
                  </a:rPr>
                  <a:t>B</a:t>
                </a:r>
              </a:p>
            </p:txBody>
          </p:sp>
          <p:sp>
            <p:nvSpPr>
              <p:cNvPr id="53" name="Freeform 52"/>
              <p:cNvSpPr/>
              <p:nvPr/>
            </p:nvSpPr>
            <p:spPr>
              <a:xfrm rot="20204781">
                <a:off x="8909424" y="4328438"/>
                <a:ext cx="900112" cy="353480"/>
              </a:xfrm>
              <a:custGeom>
                <a:avLst/>
                <a:gdLst>
                  <a:gd name="connsiteX0" fmla="*/ 0 w 900112"/>
                  <a:gd name="connsiteY0" fmla="*/ 214313 h 246703"/>
                  <a:gd name="connsiteX1" fmla="*/ 71437 w 900112"/>
                  <a:gd name="connsiteY1" fmla="*/ 171450 h 246703"/>
                  <a:gd name="connsiteX2" fmla="*/ 242887 w 900112"/>
                  <a:gd name="connsiteY2" fmla="*/ 171450 h 246703"/>
                  <a:gd name="connsiteX3" fmla="*/ 214312 w 900112"/>
                  <a:gd name="connsiteY3" fmla="*/ 242888 h 246703"/>
                  <a:gd name="connsiteX4" fmla="*/ 171450 w 900112"/>
                  <a:gd name="connsiteY4" fmla="*/ 228600 h 246703"/>
                  <a:gd name="connsiteX5" fmla="*/ 185737 w 900112"/>
                  <a:gd name="connsiteY5" fmla="*/ 142875 h 246703"/>
                  <a:gd name="connsiteX6" fmla="*/ 228600 w 900112"/>
                  <a:gd name="connsiteY6" fmla="*/ 100013 h 246703"/>
                  <a:gd name="connsiteX7" fmla="*/ 314325 w 900112"/>
                  <a:gd name="connsiteY7" fmla="*/ 57150 h 246703"/>
                  <a:gd name="connsiteX8" fmla="*/ 357187 w 900112"/>
                  <a:gd name="connsiteY8" fmla="*/ 71438 h 246703"/>
                  <a:gd name="connsiteX9" fmla="*/ 357187 w 900112"/>
                  <a:gd name="connsiteY9" fmla="*/ 171450 h 246703"/>
                  <a:gd name="connsiteX10" fmla="*/ 314325 w 900112"/>
                  <a:gd name="connsiteY10" fmla="*/ 142875 h 246703"/>
                  <a:gd name="connsiteX11" fmla="*/ 328612 w 900112"/>
                  <a:gd name="connsiteY11" fmla="*/ 100013 h 246703"/>
                  <a:gd name="connsiteX12" fmla="*/ 414337 w 900112"/>
                  <a:gd name="connsiteY12" fmla="*/ 42863 h 246703"/>
                  <a:gd name="connsiteX13" fmla="*/ 500062 w 900112"/>
                  <a:gd name="connsiteY13" fmla="*/ 57150 h 246703"/>
                  <a:gd name="connsiteX14" fmla="*/ 428625 w 900112"/>
                  <a:gd name="connsiteY14" fmla="*/ 128588 h 246703"/>
                  <a:gd name="connsiteX15" fmla="*/ 500062 w 900112"/>
                  <a:gd name="connsiteY15" fmla="*/ 28575 h 246703"/>
                  <a:gd name="connsiteX16" fmla="*/ 571500 w 900112"/>
                  <a:gd name="connsiteY16" fmla="*/ 42863 h 246703"/>
                  <a:gd name="connsiteX17" fmla="*/ 585787 w 900112"/>
                  <a:gd name="connsiteY17" fmla="*/ 142875 h 246703"/>
                  <a:gd name="connsiteX18" fmla="*/ 542925 w 900112"/>
                  <a:gd name="connsiteY18" fmla="*/ 114300 h 246703"/>
                  <a:gd name="connsiteX19" fmla="*/ 557212 w 900112"/>
                  <a:gd name="connsiteY19" fmla="*/ 71438 h 246703"/>
                  <a:gd name="connsiteX20" fmla="*/ 714375 w 900112"/>
                  <a:gd name="connsiteY20" fmla="*/ 42863 h 246703"/>
                  <a:gd name="connsiteX21" fmla="*/ 700087 w 900112"/>
                  <a:gd name="connsiteY21" fmla="*/ 114300 h 246703"/>
                  <a:gd name="connsiteX22" fmla="*/ 642937 w 900112"/>
                  <a:gd name="connsiteY22" fmla="*/ 85725 h 246703"/>
                  <a:gd name="connsiteX23" fmla="*/ 657225 w 900112"/>
                  <a:gd name="connsiteY23" fmla="*/ 42863 h 246703"/>
                  <a:gd name="connsiteX24" fmla="*/ 742950 w 900112"/>
                  <a:gd name="connsiteY24" fmla="*/ 0 h 246703"/>
                  <a:gd name="connsiteX25" fmla="*/ 785812 w 900112"/>
                  <a:gd name="connsiteY25" fmla="*/ 14288 h 246703"/>
                  <a:gd name="connsiteX26" fmla="*/ 771525 w 900112"/>
                  <a:gd name="connsiteY26" fmla="*/ 114300 h 246703"/>
                  <a:gd name="connsiteX27" fmla="*/ 728662 w 900112"/>
                  <a:gd name="connsiteY27" fmla="*/ 128588 h 246703"/>
                  <a:gd name="connsiteX28" fmla="*/ 742950 w 900112"/>
                  <a:gd name="connsiteY28" fmla="*/ 85725 h 246703"/>
                  <a:gd name="connsiteX29" fmla="*/ 885825 w 900112"/>
                  <a:gd name="connsiteY29" fmla="*/ 57150 h 246703"/>
                  <a:gd name="connsiteX30" fmla="*/ 900112 w 900112"/>
                  <a:gd name="connsiteY30" fmla="*/ 100013 h 246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0112" h="246703">
                    <a:moveTo>
                      <a:pt x="0" y="214313"/>
                    </a:moveTo>
                    <a:cubicBezTo>
                      <a:pt x="23812" y="200025"/>
                      <a:pt x="46061" y="182728"/>
                      <a:pt x="71437" y="171450"/>
                    </a:cubicBezTo>
                    <a:cubicBezTo>
                      <a:pt x="133601" y="143821"/>
                      <a:pt x="172136" y="162606"/>
                      <a:pt x="242887" y="171450"/>
                    </a:cubicBezTo>
                    <a:cubicBezTo>
                      <a:pt x="233362" y="195263"/>
                      <a:pt x="234339" y="226866"/>
                      <a:pt x="214312" y="242888"/>
                    </a:cubicBezTo>
                    <a:cubicBezTo>
                      <a:pt x="202552" y="252296"/>
                      <a:pt x="175587" y="243081"/>
                      <a:pt x="171450" y="228600"/>
                    </a:cubicBezTo>
                    <a:cubicBezTo>
                      <a:pt x="163492" y="200745"/>
                      <a:pt x="173971" y="169347"/>
                      <a:pt x="185737" y="142875"/>
                    </a:cubicBezTo>
                    <a:cubicBezTo>
                      <a:pt x="193943" y="124411"/>
                      <a:pt x="213078" y="112948"/>
                      <a:pt x="228600" y="100013"/>
                    </a:cubicBezTo>
                    <a:cubicBezTo>
                      <a:pt x="265530" y="69238"/>
                      <a:pt x="271366" y="71470"/>
                      <a:pt x="314325" y="57150"/>
                    </a:cubicBezTo>
                    <a:cubicBezTo>
                      <a:pt x="328612" y="61913"/>
                      <a:pt x="346538" y="60789"/>
                      <a:pt x="357187" y="71438"/>
                    </a:cubicBezTo>
                    <a:cubicBezTo>
                      <a:pt x="385884" y="100135"/>
                      <a:pt x="364438" y="142448"/>
                      <a:pt x="357187" y="171450"/>
                    </a:cubicBezTo>
                    <a:cubicBezTo>
                      <a:pt x="342900" y="161925"/>
                      <a:pt x="320702" y="158818"/>
                      <a:pt x="314325" y="142875"/>
                    </a:cubicBezTo>
                    <a:cubicBezTo>
                      <a:pt x="308732" y="128892"/>
                      <a:pt x="320258" y="112544"/>
                      <a:pt x="328612" y="100013"/>
                    </a:cubicBezTo>
                    <a:cubicBezTo>
                      <a:pt x="359191" y="54145"/>
                      <a:pt x="369399" y="57842"/>
                      <a:pt x="414337" y="42863"/>
                    </a:cubicBezTo>
                    <a:cubicBezTo>
                      <a:pt x="442912" y="47625"/>
                      <a:pt x="485689" y="31998"/>
                      <a:pt x="500062" y="57150"/>
                    </a:cubicBezTo>
                    <a:cubicBezTo>
                      <a:pt x="578503" y="194421"/>
                      <a:pt x="444174" y="133771"/>
                      <a:pt x="428625" y="128588"/>
                    </a:cubicBezTo>
                    <a:cubicBezTo>
                      <a:pt x="440294" y="81911"/>
                      <a:pt x="437382" y="42504"/>
                      <a:pt x="500062" y="28575"/>
                    </a:cubicBezTo>
                    <a:cubicBezTo>
                      <a:pt x="523768" y="23307"/>
                      <a:pt x="547687" y="38100"/>
                      <a:pt x="571500" y="42863"/>
                    </a:cubicBezTo>
                    <a:cubicBezTo>
                      <a:pt x="582730" y="59707"/>
                      <a:pt x="636531" y="117503"/>
                      <a:pt x="585787" y="142875"/>
                    </a:cubicBezTo>
                    <a:cubicBezTo>
                      <a:pt x="570429" y="150554"/>
                      <a:pt x="557212" y="123825"/>
                      <a:pt x="542925" y="114300"/>
                    </a:cubicBezTo>
                    <a:cubicBezTo>
                      <a:pt x="547687" y="100013"/>
                      <a:pt x="549740" y="84514"/>
                      <a:pt x="557212" y="71438"/>
                    </a:cubicBezTo>
                    <a:cubicBezTo>
                      <a:pt x="609800" y="-20590"/>
                      <a:pt x="599797" y="14219"/>
                      <a:pt x="714375" y="42863"/>
                    </a:cubicBezTo>
                    <a:cubicBezTo>
                      <a:pt x="709612" y="66675"/>
                      <a:pt x="720910" y="101806"/>
                      <a:pt x="700087" y="114300"/>
                    </a:cubicBezTo>
                    <a:cubicBezTo>
                      <a:pt x="681824" y="125258"/>
                      <a:pt x="653895" y="103988"/>
                      <a:pt x="642937" y="85725"/>
                    </a:cubicBezTo>
                    <a:cubicBezTo>
                      <a:pt x="635189" y="72811"/>
                      <a:pt x="647817" y="54623"/>
                      <a:pt x="657225" y="42863"/>
                    </a:cubicBezTo>
                    <a:cubicBezTo>
                      <a:pt x="677368" y="17684"/>
                      <a:pt x="714714" y="9412"/>
                      <a:pt x="742950" y="0"/>
                    </a:cubicBezTo>
                    <a:cubicBezTo>
                      <a:pt x="757237" y="4763"/>
                      <a:pt x="776404" y="2528"/>
                      <a:pt x="785812" y="14288"/>
                    </a:cubicBezTo>
                    <a:cubicBezTo>
                      <a:pt x="813606" y="49031"/>
                      <a:pt x="802824" y="89261"/>
                      <a:pt x="771525" y="114300"/>
                    </a:cubicBezTo>
                    <a:cubicBezTo>
                      <a:pt x="759765" y="123708"/>
                      <a:pt x="742950" y="123825"/>
                      <a:pt x="728662" y="128588"/>
                    </a:cubicBezTo>
                    <a:cubicBezTo>
                      <a:pt x="733425" y="114300"/>
                      <a:pt x="733308" y="97295"/>
                      <a:pt x="742950" y="85725"/>
                    </a:cubicBezTo>
                    <a:cubicBezTo>
                      <a:pt x="796826" y="21074"/>
                      <a:pt x="808788" y="44311"/>
                      <a:pt x="885825" y="57150"/>
                    </a:cubicBezTo>
                    <a:lnTo>
                      <a:pt x="900112" y="100013"/>
                    </a:lnTo>
                  </a:path>
                </a:pathLst>
              </a:cu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vi-VN"/>
              </a:p>
            </p:txBody>
          </p:sp>
          <p:sp>
            <p:nvSpPr>
              <p:cNvPr id="54" name="Freeform 53"/>
              <p:cNvSpPr/>
              <p:nvPr/>
            </p:nvSpPr>
            <p:spPr>
              <a:xfrm rot="20256546">
                <a:off x="7116252" y="2708543"/>
                <a:ext cx="616970" cy="561568"/>
              </a:xfrm>
              <a:custGeom>
                <a:avLst/>
                <a:gdLst>
                  <a:gd name="connsiteX0" fmla="*/ 14289 w 616970"/>
                  <a:gd name="connsiteY0" fmla="*/ 561568 h 561568"/>
                  <a:gd name="connsiteX1" fmla="*/ 28577 w 616970"/>
                  <a:gd name="connsiteY1" fmla="*/ 432981 h 561568"/>
                  <a:gd name="connsiteX2" fmla="*/ 71439 w 616970"/>
                  <a:gd name="connsiteY2" fmla="*/ 418693 h 561568"/>
                  <a:gd name="connsiteX3" fmla="*/ 200027 w 616970"/>
                  <a:gd name="connsiteY3" fmla="*/ 432981 h 561568"/>
                  <a:gd name="connsiteX4" fmla="*/ 214314 w 616970"/>
                  <a:gd name="connsiteY4" fmla="*/ 475843 h 561568"/>
                  <a:gd name="connsiteX5" fmla="*/ 171452 w 616970"/>
                  <a:gd name="connsiteY5" fmla="*/ 490131 h 561568"/>
                  <a:gd name="connsiteX6" fmla="*/ 114302 w 616970"/>
                  <a:gd name="connsiteY6" fmla="*/ 475843 h 561568"/>
                  <a:gd name="connsiteX7" fmla="*/ 171452 w 616970"/>
                  <a:gd name="connsiteY7" fmla="*/ 347256 h 561568"/>
                  <a:gd name="connsiteX8" fmla="*/ 285752 w 616970"/>
                  <a:gd name="connsiteY8" fmla="*/ 361543 h 561568"/>
                  <a:gd name="connsiteX9" fmla="*/ 300039 w 616970"/>
                  <a:gd name="connsiteY9" fmla="*/ 404406 h 561568"/>
                  <a:gd name="connsiteX10" fmla="*/ 257177 w 616970"/>
                  <a:gd name="connsiteY10" fmla="*/ 432981 h 561568"/>
                  <a:gd name="connsiteX11" fmla="*/ 200027 w 616970"/>
                  <a:gd name="connsiteY11" fmla="*/ 418693 h 561568"/>
                  <a:gd name="connsiteX12" fmla="*/ 257177 w 616970"/>
                  <a:gd name="connsiteY12" fmla="*/ 275818 h 561568"/>
                  <a:gd name="connsiteX13" fmla="*/ 357189 w 616970"/>
                  <a:gd name="connsiteY13" fmla="*/ 290106 h 561568"/>
                  <a:gd name="connsiteX14" fmla="*/ 328614 w 616970"/>
                  <a:gd name="connsiteY14" fmla="*/ 361543 h 561568"/>
                  <a:gd name="connsiteX15" fmla="*/ 285752 w 616970"/>
                  <a:gd name="connsiteY15" fmla="*/ 318681 h 561568"/>
                  <a:gd name="connsiteX16" fmla="*/ 314327 w 616970"/>
                  <a:gd name="connsiteY16" fmla="*/ 190093 h 561568"/>
                  <a:gd name="connsiteX17" fmla="*/ 357189 w 616970"/>
                  <a:gd name="connsiteY17" fmla="*/ 161518 h 561568"/>
                  <a:gd name="connsiteX18" fmla="*/ 500064 w 616970"/>
                  <a:gd name="connsiteY18" fmla="*/ 175806 h 561568"/>
                  <a:gd name="connsiteX19" fmla="*/ 485777 w 616970"/>
                  <a:gd name="connsiteY19" fmla="*/ 275818 h 561568"/>
                  <a:gd name="connsiteX20" fmla="*/ 414339 w 616970"/>
                  <a:gd name="connsiteY20" fmla="*/ 261531 h 561568"/>
                  <a:gd name="connsiteX21" fmla="*/ 414339 w 616970"/>
                  <a:gd name="connsiteY21" fmla="*/ 104368 h 561568"/>
                  <a:gd name="connsiteX22" fmla="*/ 457202 w 616970"/>
                  <a:gd name="connsiteY22" fmla="*/ 90081 h 561568"/>
                  <a:gd name="connsiteX23" fmla="*/ 600077 w 616970"/>
                  <a:gd name="connsiteY23" fmla="*/ 104368 h 561568"/>
                  <a:gd name="connsiteX24" fmla="*/ 614364 w 616970"/>
                  <a:gd name="connsiteY24" fmla="*/ 147231 h 561568"/>
                  <a:gd name="connsiteX25" fmla="*/ 571502 w 616970"/>
                  <a:gd name="connsiteY25" fmla="*/ 161518 h 561568"/>
                  <a:gd name="connsiteX26" fmla="*/ 542927 w 616970"/>
                  <a:gd name="connsiteY26" fmla="*/ 47218 h 561568"/>
                  <a:gd name="connsiteX27" fmla="*/ 557214 w 616970"/>
                  <a:gd name="connsiteY27" fmla="*/ 4356 h 561568"/>
                  <a:gd name="connsiteX28" fmla="*/ 614364 w 616970"/>
                  <a:gd name="connsiteY28" fmla="*/ 4356 h 561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16970" h="561568">
                    <a:moveTo>
                      <a:pt x="14289" y="561568"/>
                    </a:moveTo>
                    <a:cubicBezTo>
                      <a:pt x="3319" y="506714"/>
                      <a:pt x="-17430" y="478989"/>
                      <a:pt x="28577" y="432981"/>
                    </a:cubicBezTo>
                    <a:cubicBezTo>
                      <a:pt x="39226" y="422332"/>
                      <a:pt x="57152" y="423456"/>
                      <a:pt x="71439" y="418693"/>
                    </a:cubicBezTo>
                    <a:cubicBezTo>
                      <a:pt x="114302" y="423456"/>
                      <a:pt x="159985" y="416964"/>
                      <a:pt x="200027" y="432981"/>
                    </a:cubicBezTo>
                    <a:cubicBezTo>
                      <a:pt x="214010" y="438574"/>
                      <a:pt x="221049" y="462373"/>
                      <a:pt x="214314" y="475843"/>
                    </a:cubicBezTo>
                    <a:cubicBezTo>
                      <a:pt x="207579" y="489313"/>
                      <a:pt x="185739" y="485368"/>
                      <a:pt x="171452" y="490131"/>
                    </a:cubicBezTo>
                    <a:cubicBezTo>
                      <a:pt x="152402" y="485368"/>
                      <a:pt x="120512" y="494472"/>
                      <a:pt x="114302" y="475843"/>
                    </a:cubicBezTo>
                    <a:cubicBezTo>
                      <a:pt x="77144" y="364369"/>
                      <a:pt x="113074" y="366714"/>
                      <a:pt x="171452" y="347256"/>
                    </a:cubicBezTo>
                    <a:cubicBezTo>
                      <a:pt x="209552" y="352018"/>
                      <a:pt x="250665" y="345949"/>
                      <a:pt x="285752" y="361543"/>
                    </a:cubicBezTo>
                    <a:cubicBezTo>
                      <a:pt x="299514" y="367660"/>
                      <a:pt x="305632" y="390423"/>
                      <a:pt x="300039" y="404406"/>
                    </a:cubicBezTo>
                    <a:cubicBezTo>
                      <a:pt x="293662" y="420349"/>
                      <a:pt x="271464" y="423456"/>
                      <a:pt x="257177" y="432981"/>
                    </a:cubicBezTo>
                    <a:cubicBezTo>
                      <a:pt x="238127" y="428218"/>
                      <a:pt x="206237" y="437322"/>
                      <a:pt x="200027" y="418693"/>
                    </a:cubicBezTo>
                    <a:cubicBezTo>
                      <a:pt x="167192" y="320188"/>
                      <a:pt x="204392" y="311007"/>
                      <a:pt x="257177" y="275818"/>
                    </a:cubicBezTo>
                    <a:cubicBezTo>
                      <a:pt x="290514" y="280581"/>
                      <a:pt x="328632" y="272258"/>
                      <a:pt x="357189" y="290106"/>
                    </a:cubicBezTo>
                    <a:cubicBezTo>
                      <a:pt x="438311" y="340807"/>
                      <a:pt x="341648" y="357199"/>
                      <a:pt x="328614" y="361543"/>
                    </a:cubicBezTo>
                    <a:cubicBezTo>
                      <a:pt x="314327" y="347256"/>
                      <a:pt x="290135" y="338405"/>
                      <a:pt x="285752" y="318681"/>
                    </a:cubicBezTo>
                    <a:cubicBezTo>
                      <a:pt x="285631" y="318135"/>
                      <a:pt x="299656" y="208432"/>
                      <a:pt x="314327" y="190093"/>
                    </a:cubicBezTo>
                    <a:cubicBezTo>
                      <a:pt x="325054" y="176684"/>
                      <a:pt x="342902" y="171043"/>
                      <a:pt x="357189" y="161518"/>
                    </a:cubicBezTo>
                    <a:cubicBezTo>
                      <a:pt x="404814" y="166281"/>
                      <a:pt x="464291" y="144008"/>
                      <a:pt x="500064" y="175806"/>
                    </a:cubicBezTo>
                    <a:cubicBezTo>
                      <a:pt x="525234" y="198179"/>
                      <a:pt x="509589" y="252006"/>
                      <a:pt x="485777" y="275818"/>
                    </a:cubicBezTo>
                    <a:cubicBezTo>
                      <a:pt x="468605" y="292990"/>
                      <a:pt x="438152" y="266293"/>
                      <a:pt x="414339" y="261531"/>
                    </a:cubicBezTo>
                    <a:cubicBezTo>
                      <a:pt x="394851" y="203063"/>
                      <a:pt x="380490" y="180528"/>
                      <a:pt x="414339" y="104368"/>
                    </a:cubicBezTo>
                    <a:cubicBezTo>
                      <a:pt x="420456" y="90606"/>
                      <a:pt x="442914" y="94843"/>
                      <a:pt x="457202" y="90081"/>
                    </a:cubicBezTo>
                    <a:cubicBezTo>
                      <a:pt x="504827" y="94843"/>
                      <a:pt x="555096" y="88011"/>
                      <a:pt x="600077" y="104368"/>
                    </a:cubicBezTo>
                    <a:cubicBezTo>
                      <a:pt x="614231" y="109515"/>
                      <a:pt x="621099" y="133761"/>
                      <a:pt x="614364" y="147231"/>
                    </a:cubicBezTo>
                    <a:cubicBezTo>
                      <a:pt x="607629" y="160701"/>
                      <a:pt x="585789" y="156756"/>
                      <a:pt x="571502" y="161518"/>
                    </a:cubicBezTo>
                    <a:cubicBezTo>
                      <a:pt x="514504" y="104521"/>
                      <a:pt x="521027" y="134820"/>
                      <a:pt x="542927" y="47218"/>
                    </a:cubicBezTo>
                    <a:cubicBezTo>
                      <a:pt x="546580" y="32608"/>
                      <a:pt x="544300" y="12104"/>
                      <a:pt x="557214" y="4356"/>
                    </a:cubicBezTo>
                    <a:cubicBezTo>
                      <a:pt x="573549" y="-5445"/>
                      <a:pt x="595314" y="4356"/>
                      <a:pt x="614364" y="4356"/>
                    </a:cubicBezTo>
                  </a:path>
                </a:pathLst>
              </a:cu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vi-VN"/>
              </a:p>
            </p:txBody>
          </p:sp>
          <p:sp>
            <p:nvSpPr>
              <p:cNvPr id="55" name="Text Box 41"/>
              <p:cNvSpPr txBox="1">
                <a:spLocks noChangeArrowheads="1"/>
              </p:cNvSpPr>
              <p:nvPr/>
            </p:nvSpPr>
            <p:spPr bwMode="auto">
              <a:xfrm>
                <a:off x="9245243" y="2980605"/>
                <a:ext cx="5053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en-US" altLang="vi-VN" sz="2800" b="1" dirty="0" smtClean="0">
                    <a:solidFill>
                      <a:srgbClr val="FB0F09"/>
                    </a:solidFill>
                    <a:effectLst>
                      <a:outerShdw blurRad="38100" dist="38100" dir="2700000" algn="tl">
                        <a:srgbClr val="000000">
                          <a:alpha val="43137"/>
                        </a:srgbClr>
                      </a:outerShdw>
                    </a:effectLst>
                    <a:latin typeface=".VnTime" panose="020B7200000000000000" pitchFamily="34" charset="0"/>
                  </a:rPr>
                  <a:t>+</a:t>
                </a:r>
                <a:endParaRPr lang="en-US" altLang="vi-VN" sz="2800" b="1" dirty="0">
                  <a:solidFill>
                    <a:srgbClr val="FB0F09"/>
                  </a:solidFill>
                  <a:effectLst>
                    <a:outerShdw blurRad="38100" dist="38100" dir="2700000" algn="tl">
                      <a:srgbClr val="000000">
                        <a:alpha val="43137"/>
                      </a:srgbClr>
                    </a:outerShdw>
                  </a:effectLst>
                  <a:latin typeface=".VnTime" panose="020B7200000000000000" pitchFamily="34" charset="0"/>
                </a:endParaRPr>
              </a:p>
            </p:txBody>
          </p:sp>
          <p:sp>
            <p:nvSpPr>
              <p:cNvPr id="56" name="Text Box 45"/>
              <p:cNvSpPr txBox="1">
                <a:spLocks noChangeArrowheads="1"/>
              </p:cNvSpPr>
              <p:nvPr/>
            </p:nvSpPr>
            <p:spPr bwMode="auto">
              <a:xfrm>
                <a:off x="8293510" y="3618773"/>
                <a:ext cx="6096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vi-VN" sz="4000" b="1" dirty="0" smtClean="0">
                    <a:solidFill>
                      <a:srgbClr val="0A0AB6"/>
                    </a:solidFill>
                    <a:latin typeface=".VnTime" panose="020B7200000000000000" pitchFamily="34" charset="0"/>
                  </a:rPr>
                  <a:t>-</a:t>
                </a:r>
                <a:endParaRPr lang="en-US" altLang="vi-VN" sz="4000" b="1" dirty="0">
                  <a:solidFill>
                    <a:srgbClr val="0A0AB6"/>
                  </a:solidFill>
                  <a:latin typeface=".VnTime" panose="020B7200000000000000" pitchFamily="34" charset="0"/>
                </a:endParaRPr>
              </a:p>
            </p:txBody>
          </p:sp>
        </p:grpSp>
      </p:grpSp>
      <p:grpSp>
        <p:nvGrpSpPr>
          <p:cNvPr id="57" name="Group 56"/>
          <p:cNvGrpSpPr/>
          <p:nvPr/>
        </p:nvGrpSpPr>
        <p:grpSpPr>
          <a:xfrm rot="11238364">
            <a:off x="7960845" y="2370452"/>
            <a:ext cx="924539" cy="890296"/>
            <a:chOff x="8185936" y="2667184"/>
            <a:chExt cx="924539" cy="890296"/>
          </a:xfrm>
        </p:grpSpPr>
        <p:sp>
          <p:nvSpPr>
            <p:cNvPr id="58" name="Line 30"/>
            <p:cNvSpPr>
              <a:spLocks noChangeShapeType="1"/>
            </p:cNvSpPr>
            <p:nvPr/>
          </p:nvSpPr>
          <p:spPr bwMode="auto">
            <a:xfrm rot="9145437" flipH="1" flipV="1">
              <a:off x="8185936" y="3350465"/>
              <a:ext cx="75230" cy="207015"/>
            </a:xfrm>
            <a:prstGeom prst="line">
              <a:avLst/>
            </a:prstGeom>
            <a:noFill/>
            <a:ln w="6350">
              <a:solidFill>
                <a:srgbClr val="FF000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sp>
          <p:nvSpPr>
            <p:cNvPr id="59" name="Line 30"/>
            <p:cNvSpPr>
              <a:spLocks noChangeShapeType="1"/>
            </p:cNvSpPr>
            <p:nvPr/>
          </p:nvSpPr>
          <p:spPr bwMode="auto">
            <a:xfrm rot="9145437" flipH="1" flipV="1">
              <a:off x="8350936" y="3188162"/>
              <a:ext cx="75230" cy="207015"/>
            </a:xfrm>
            <a:prstGeom prst="line">
              <a:avLst/>
            </a:prstGeom>
            <a:noFill/>
            <a:ln w="6350">
              <a:solidFill>
                <a:srgbClr val="FF000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sp>
          <p:nvSpPr>
            <p:cNvPr id="60" name="Line 30"/>
            <p:cNvSpPr>
              <a:spLocks noChangeShapeType="1"/>
            </p:cNvSpPr>
            <p:nvPr/>
          </p:nvSpPr>
          <p:spPr bwMode="auto">
            <a:xfrm rot="9145437" flipH="1" flipV="1">
              <a:off x="8774658" y="2895617"/>
              <a:ext cx="75230" cy="207015"/>
            </a:xfrm>
            <a:prstGeom prst="line">
              <a:avLst/>
            </a:prstGeom>
            <a:noFill/>
            <a:ln w="6350">
              <a:solidFill>
                <a:srgbClr val="FF000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sp>
          <p:nvSpPr>
            <p:cNvPr id="61" name="Line 30"/>
            <p:cNvSpPr>
              <a:spLocks noChangeShapeType="1"/>
            </p:cNvSpPr>
            <p:nvPr/>
          </p:nvSpPr>
          <p:spPr bwMode="auto">
            <a:xfrm rot="9145437" flipH="1" flipV="1">
              <a:off x="8915757" y="2769695"/>
              <a:ext cx="75230" cy="207015"/>
            </a:xfrm>
            <a:prstGeom prst="line">
              <a:avLst/>
            </a:prstGeom>
            <a:noFill/>
            <a:ln w="6350">
              <a:solidFill>
                <a:srgbClr val="FF000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b="1" dirty="0"/>
            </a:p>
          </p:txBody>
        </p:sp>
        <p:sp>
          <p:nvSpPr>
            <p:cNvPr id="62" name="Line 30"/>
            <p:cNvSpPr>
              <a:spLocks noChangeShapeType="1"/>
            </p:cNvSpPr>
            <p:nvPr/>
          </p:nvSpPr>
          <p:spPr bwMode="auto">
            <a:xfrm rot="9145437" flipH="1" flipV="1">
              <a:off x="9035245" y="2667184"/>
              <a:ext cx="75230" cy="207015"/>
            </a:xfrm>
            <a:prstGeom prst="line">
              <a:avLst/>
            </a:prstGeom>
            <a:noFill/>
            <a:ln w="6350">
              <a:solidFill>
                <a:srgbClr val="FF000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grpSp>
      <p:grpSp>
        <p:nvGrpSpPr>
          <p:cNvPr id="63" name="Group 62"/>
          <p:cNvGrpSpPr/>
          <p:nvPr/>
        </p:nvGrpSpPr>
        <p:grpSpPr>
          <a:xfrm>
            <a:off x="7176533" y="2006053"/>
            <a:ext cx="2237341" cy="1876021"/>
            <a:chOff x="3062875" y="1320987"/>
            <a:chExt cx="2237341" cy="1876021"/>
          </a:xfrm>
        </p:grpSpPr>
        <p:sp>
          <p:nvSpPr>
            <p:cNvPr id="64" name="Line 46"/>
            <p:cNvSpPr>
              <a:spLocks noChangeShapeType="1"/>
            </p:cNvSpPr>
            <p:nvPr/>
          </p:nvSpPr>
          <p:spPr bwMode="auto">
            <a:xfrm flipV="1">
              <a:off x="3062875" y="2587408"/>
              <a:ext cx="685800" cy="609600"/>
            </a:xfrm>
            <a:prstGeom prst="line">
              <a:avLst/>
            </a:prstGeom>
            <a:noFill/>
            <a:ln w="19050">
              <a:solidFill>
                <a:srgbClr val="00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sp>
          <p:nvSpPr>
            <p:cNvPr id="65" name="Line 47"/>
            <p:cNvSpPr>
              <a:spLocks noChangeShapeType="1"/>
            </p:cNvSpPr>
            <p:nvPr/>
          </p:nvSpPr>
          <p:spPr bwMode="auto">
            <a:xfrm flipV="1">
              <a:off x="4843016" y="1320987"/>
              <a:ext cx="457200" cy="381000"/>
            </a:xfrm>
            <a:prstGeom prst="line">
              <a:avLst/>
            </a:prstGeom>
            <a:noFill/>
            <a:ln w="19050">
              <a:solidFill>
                <a:srgbClr val="0000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grpSp>
      <p:sp>
        <p:nvSpPr>
          <p:cNvPr id="66" name="Line 48"/>
          <p:cNvSpPr>
            <a:spLocks noChangeShapeType="1"/>
          </p:cNvSpPr>
          <p:nvPr/>
        </p:nvSpPr>
        <p:spPr bwMode="auto">
          <a:xfrm rot="19945437" flipH="1">
            <a:off x="7138653" y="3755033"/>
            <a:ext cx="315688" cy="86188"/>
          </a:xfrm>
          <a:prstGeom prst="line">
            <a:avLst/>
          </a:prstGeom>
          <a:noFill/>
          <a:ln w="28575">
            <a:solidFill>
              <a:srgbClr val="00B05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sp>
        <p:nvSpPr>
          <p:cNvPr id="67" name="Line 49"/>
          <p:cNvSpPr>
            <a:spLocks noChangeShapeType="1"/>
          </p:cNvSpPr>
          <p:nvPr/>
        </p:nvSpPr>
        <p:spPr bwMode="auto">
          <a:xfrm rot="19945437" flipH="1">
            <a:off x="8984956" y="2156030"/>
            <a:ext cx="391583" cy="93126"/>
          </a:xfrm>
          <a:prstGeom prst="line">
            <a:avLst/>
          </a:prstGeom>
          <a:noFill/>
          <a:ln w="28575">
            <a:solidFill>
              <a:srgbClr val="00B05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sp>
        <p:nvSpPr>
          <p:cNvPr id="68" name="Line 40"/>
          <p:cNvSpPr>
            <a:spLocks noChangeShapeType="1"/>
          </p:cNvSpPr>
          <p:nvPr/>
        </p:nvSpPr>
        <p:spPr bwMode="auto">
          <a:xfrm rot="-23254563" flipH="1" flipV="1">
            <a:off x="7230840" y="3005481"/>
            <a:ext cx="275549" cy="684555"/>
          </a:xfrm>
          <a:prstGeom prst="line">
            <a:avLst/>
          </a:prstGeom>
          <a:noFill/>
          <a:ln w="38100">
            <a:solidFill>
              <a:srgbClr val="FF000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sp>
        <p:nvSpPr>
          <p:cNvPr id="69" name="Line 26"/>
          <p:cNvSpPr>
            <a:spLocks noChangeShapeType="1"/>
          </p:cNvSpPr>
          <p:nvPr/>
        </p:nvSpPr>
        <p:spPr bwMode="auto">
          <a:xfrm flipH="1" flipV="1">
            <a:off x="7650012" y="2418834"/>
            <a:ext cx="0" cy="1143000"/>
          </a:xfrm>
          <a:prstGeom prst="line">
            <a:avLst/>
          </a:prstGeom>
          <a:noFill/>
          <a:ln w="57150">
            <a:solidFill>
              <a:schemeClr val="accent2"/>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mc:AlternateContent xmlns:mc="http://schemas.openxmlformats.org/markup-compatibility/2006" xmlns:a14="http://schemas.microsoft.com/office/drawing/2010/main">
        <mc:Choice Requires="a14">
          <p:sp>
            <p:nvSpPr>
              <p:cNvPr id="70" name="Text Box 42"/>
              <p:cNvSpPr txBox="1">
                <a:spLocks noChangeArrowheads="1"/>
              </p:cNvSpPr>
              <p:nvPr/>
            </p:nvSpPr>
            <p:spPr bwMode="auto">
              <a:xfrm>
                <a:off x="7651297" y="1814672"/>
                <a:ext cx="533400" cy="644664"/>
              </a:xfrm>
              <a:prstGeom prst="rect">
                <a:avLst/>
              </a:prstGeom>
              <a:noFill/>
              <a:ln>
                <a:noFill/>
              </a:ln>
              <a:effectLst/>
              <a:extLst>
                <a:ext uri="{909E8E84-426E-40DD-AFC4-6F175D3DCCD1}">
                  <a14:hiddenFill>
                    <a:solidFill>
                      <a:schemeClr val="accent1"/>
                    </a:solidFill>
                  </a14:hiddenFill>
                </a:ext>
                <a:ext uri="{91240B29-F687-4F45-9708-019B960494DF}">
                  <a14:hiddenLine w="9525" algn="ctr">
                    <a:solidFill>
                      <a:schemeClr val="accent2"/>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p>
                <a:pPr algn="ctr" eaLnBrk="0" hangingPunct="0">
                  <a:spcBef>
                    <a:spcPct val="50000"/>
                  </a:spcBef>
                </a:pPr>
                <a14:m>
                  <m:oMathPara xmlns:m="http://schemas.openxmlformats.org/officeDocument/2006/math">
                    <m:oMathParaPr>
                      <m:jc m:val="centerGroup"/>
                    </m:oMathParaPr>
                    <m:oMath xmlns:m="http://schemas.openxmlformats.org/officeDocument/2006/math">
                      <m:acc>
                        <m:accPr>
                          <m:chr m:val="⃗"/>
                          <m:ctrlPr>
                            <a:rPr lang="en-US" altLang="vi-VN" sz="3200" b="1" i="1" dirty="0" smtClean="0">
                              <a:solidFill>
                                <a:srgbClr val="0000CC"/>
                              </a:solidFill>
                              <a:latin typeface="Cambria Math" panose="02040503050406030204" pitchFamily="18" charset="0"/>
                            </a:rPr>
                          </m:ctrlPr>
                        </m:accPr>
                        <m:e>
                          <m:r>
                            <a:rPr lang="en-US" altLang="vi-VN" sz="3200" b="1" i="1" dirty="0" smtClean="0">
                              <a:solidFill>
                                <a:srgbClr val="0000CC"/>
                              </a:solidFill>
                              <a:latin typeface="Cambria Math" panose="02040503050406030204" pitchFamily="18" charset="0"/>
                            </a:rPr>
                            <m:t>𝑭</m:t>
                          </m:r>
                        </m:e>
                      </m:acc>
                    </m:oMath>
                  </m:oMathPara>
                </a14:m>
                <a:endParaRPr lang="en-US" altLang="vi-VN" sz="3200" b="1" dirty="0">
                  <a:solidFill>
                    <a:srgbClr val="0000CC"/>
                  </a:solidFill>
                  <a:latin typeface=".VnTime" panose="020B7200000000000000" pitchFamily="34" charset="0"/>
                </a:endParaRPr>
              </a:p>
            </p:txBody>
          </p:sp>
        </mc:Choice>
        <mc:Fallback xmlns="">
          <p:sp>
            <p:nvSpPr>
              <p:cNvPr id="70" name="Text Box 42"/>
              <p:cNvSpPr txBox="1">
                <a:spLocks noRot="1" noChangeAspect="1" noMove="1" noResize="1" noEditPoints="1" noAdjustHandles="1" noChangeArrowheads="1" noChangeShapeType="1" noTextEdit="1"/>
              </p:cNvSpPr>
              <p:nvPr/>
            </p:nvSpPr>
            <p:spPr bwMode="auto">
              <a:xfrm>
                <a:off x="7651297" y="1814672"/>
                <a:ext cx="533400" cy="644664"/>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p:sp>
        <p:nvSpPr>
          <p:cNvPr id="71" name="TextBox 70"/>
          <p:cNvSpPr txBox="1"/>
          <p:nvPr/>
        </p:nvSpPr>
        <p:spPr>
          <a:xfrm>
            <a:off x="2399538" y="5136429"/>
            <a:ext cx="1505424" cy="461665"/>
          </a:xfrm>
          <a:prstGeom prst="rect">
            <a:avLst/>
          </a:prstGeom>
          <a:noFill/>
        </p:spPr>
        <p:txBody>
          <a:bodyPr wrap="square" rtlCol="0">
            <a:spAutoFit/>
          </a:bodyPr>
          <a:lstStyle/>
          <a:p>
            <a:r>
              <a:rPr lang="en-US" sz="2400" b="1" i="1" dirty="0" smtClean="0"/>
              <a:t>Hình 1</a:t>
            </a:r>
            <a:endParaRPr lang="vi-VN" sz="2400" b="1" i="1" dirty="0"/>
          </a:p>
        </p:txBody>
      </p:sp>
      <p:sp>
        <p:nvSpPr>
          <p:cNvPr id="72" name="TextBox 71"/>
          <p:cNvSpPr txBox="1"/>
          <p:nvPr/>
        </p:nvSpPr>
        <p:spPr>
          <a:xfrm>
            <a:off x="8295141" y="5008984"/>
            <a:ext cx="1669257" cy="461665"/>
          </a:xfrm>
          <a:prstGeom prst="rect">
            <a:avLst/>
          </a:prstGeom>
          <a:noFill/>
        </p:spPr>
        <p:txBody>
          <a:bodyPr wrap="square" rtlCol="0">
            <a:spAutoFit/>
          </a:bodyPr>
          <a:lstStyle/>
          <a:p>
            <a:r>
              <a:rPr lang="en-US" sz="2400" b="1" i="1" dirty="0" smtClean="0"/>
              <a:t>Hình 2</a:t>
            </a:r>
            <a:endParaRPr lang="vi-VN" sz="2400" b="1" i="1" dirty="0"/>
          </a:p>
        </p:txBody>
      </p:sp>
    </p:spTree>
    <p:extLst>
      <p:ext uri="{BB962C8B-B14F-4D97-AF65-F5344CB8AC3E}">
        <p14:creationId xmlns:p14="http://schemas.microsoft.com/office/powerpoint/2010/main" val="354913466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19536"/>
                                        </p:tgtEl>
                                        <p:attrNameLst>
                                          <p:attrName>style.visibility</p:attrName>
                                        </p:attrNameLst>
                                      </p:cBhvr>
                                      <p:to>
                                        <p:strVal val="visible"/>
                                      </p:to>
                                    </p:set>
                                    <p:animEffect transition="in" filter="wipe(left)">
                                      <p:cBhvr>
                                        <p:cTn id="17" dur="500"/>
                                        <p:tgtEl>
                                          <p:spTgt spid="319536"/>
                                        </p:tgtEl>
                                      </p:cBhvr>
                                    </p:animEffect>
                                  </p:childTnLst>
                                </p:cTn>
                              </p:par>
                              <p:par>
                                <p:cTn id="18" presetID="22" presetClass="entr" presetSubtype="8" fill="hold" nodeType="withEffect">
                                  <p:stCondLst>
                                    <p:cond delay="0"/>
                                  </p:stCondLst>
                                  <p:childTnLst>
                                    <p:set>
                                      <p:cBhvr>
                                        <p:cTn id="19" dur="1" fill="hold">
                                          <p:stCondLst>
                                            <p:cond delay="0"/>
                                          </p:stCondLst>
                                        </p:cTn>
                                        <p:tgtEl>
                                          <p:spTgt spid="319537"/>
                                        </p:tgtEl>
                                        <p:attrNameLst>
                                          <p:attrName>style.visibility</p:attrName>
                                        </p:attrNameLst>
                                      </p:cBhvr>
                                      <p:to>
                                        <p:strVal val="visible"/>
                                      </p:to>
                                    </p:set>
                                    <p:animEffect transition="in" filter="wipe(left)">
                                      <p:cBhvr>
                                        <p:cTn id="20" dur="500"/>
                                        <p:tgtEl>
                                          <p:spTgt spid="31953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19528"/>
                                        </p:tgtEl>
                                        <p:attrNameLst>
                                          <p:attrName>style.visibility</p:attrName>
                                        </p:attrNameLst>
                                      </p:cBhvr>
                                      <p:to>
                                        <p:strVal val="visible"/>
                                      </p:to>
                                    </p:set>
                                    <p:animEffect transition="in" filter="barn(inVertical)">
                                      <p:cBhvr>
                                        <p:cTn id="25" dur="500"/>
                                        <p:tgtEl>
                                          <p:spTgt spid="319528"/>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319514"/>
                                        </p:tgtEl>
                                        <p:attrNameLst>
                                          <p:attrName>style.visibility</p:attrName>
                                        </p:attrNameLst>
                                      </p:cBhvr>
                                      <p:to>
                                        <p:strVal val="visible"/>
                                      </p:to>
                                    </p:set>
                                    <p:animEffect transition="in" filter="wipe(down)">
                                      <p:cBhvr>
                                        <p:cTn id="30" dur="500"/>
                                        <p:tgtEl>
                                          <p:spTgt spid="319514"/>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319530"/>
                                        </p:tgtEl>
                                        <p:attrNameLst>
                                          <p:attrName>style.visibility</p:attrName>
                                        </p:attrNameLst>
                                      </p:cBhvr>
                                      <p:to>
                                        <p:strVal val="visible"/>
                                      </p:to>
                                    </p:set>
                                    <p:animEffect transition="in" filter="wipe(down)">
                                      <p:cBhvr>
                                        <p:cTn id="33" dur="500"/>
                                        <p:tgtEl>
                                          <p:spTgt spid="319530"/>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57"/>
                                        </p:tgtEl>
                                        <p:attrNameLst>
                                          <p:attrName>style.visibility</p:attrName>
                                        </p:attrNameLst>
                                      </p:cBhvr>
                                      <p:to>
                                        <p:strVal val="visible"/>
                                      </p:to>
                                    </p:set>
                                    <p:animEffect transition="in" filter="barn(inVertical)">
                                      <p:cBhvr>
                                        <p:cTn id="38" dur="500"/>
                                        <p:tgtEl>
                                          <p:spTgt spid="57"/>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nodeType="clickEffect">
                                  <p:stCondLst>
                                    <p:cond delay="0"/>
                                  </p:stCondLst>
                                  <p:childTnLst>
                                    <p:set>
                                      <p:cBhvr>
                                        <p:cTn id="42" dur="1" fill="hold">
                                          <p:stCondLst>
                                            <p:cond delay="0"/>
                                          </p:stCondLst>
                                        </p:cTn>
                                        <p:tgtEl>
                                          <p:spTgt spid="63"/>
                                        </p:tgtEl>
                                        <p:attrNameLst>
                                          <p:attrName>style.visibility</p:attrName>
                                        </p:attrNameLst>
                                      </p:cBhvr>
                                      <p:to>
                                        <p:strVal val="visible"/>
                                      </p:to>
                                    </p:set>
                                    <p:animEffect transition="in" filter="circle(in)">
                                      <p:cBhvr>
                                        <p:cTn id="43" dur="2000"/>
                                        <p:tgtEl>
                                          <p:spTgt spid="63"/>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66"/>
                                        </p:tgtEl>
                                        <p:attrNameLst>
                                          <p:attrName>style.visibility</p:attrName>
                                        </p:attrNameLst>
                                      </p:cBhvr>
                                      <p:to>
                                        <p:strVal val="visible"/>
                                      </p:to>
                                    </p:set>
                                    <p:animEffect transition="in" filter="wipe(left)">
                                      <p:cBhvr>
                                        <p:cTn id="48" dur="500"/>
                                        <p:tgtEl>
                                          <p:spTgt spid="66"/>
                                        </p:tgtEl>
                                      </p:cBhvr>
                                    </p:animEffect>
                                  </p:childTnLst>
                                </p:cTn>
                              </p:par>
                              <p:par>
                                <p:cTn id="49" presetID="22" presetClass="entr" presetSubtype="8" fill="hold" nodeType="withEffect">
                                  <p:stCondLst>
                                    <p:cond delay="0"/>
                                  </p:stCondLst>
                                  <p:childTnLst>
                                    <p:set>
                                      <p:cBhvr>
                                        <p:cTn id="50" dur="1" fill="hold">
                                          <p:stCondLst>
                                            <p:cond delay="0"/>
                                          </p:stCondLst>
                                        </p:cTn>
                                        <p:tgtEl>
                                          <p:spTgt spid="67"/>
                                        </p:tgtEl>
                                        <p:attrNameLst>
                                          <p:attrName>style.visibility</p:attrName>
                                        </p:attrNameLst>
                                      </p:cBhvr>
                                      <p:to>
                                        <p:strVal val="visible"/>
                                      </p:to>
                                    </p:set>
                                    <p:animEffect transition="in" filter="wipe(left)">
                                      <p:cBhvr>
                                        <p:cTn id="51" dur="500"/>
                                        <p:tgtEl>
                                          <p:spTgt spid="67"/>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68"/>
                                        </p:tgtEl>
                                        <p:attrNameLst>
                                          <p:attrName>style.visibility</p:attrName>
                                        </p:attrNameLst>
                                      </p:cBhvr>
                                      <p:to>
                                        <p:strVal val="visible"/>
                                      </p:to>
                                    </p:set>
                                    <p:animEffect transition="in" filter="barn(inVertical)">
                                      <p:cBhvr>
                                        <p:cTn id="56" dur="500"/>
                                        <p:tgtEl>
                                          <p:spTgt spid="68"/>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nodeType="clickEffect">
                                  <p:stCondLst>
                                    <p:cond delay="0"/>
                                  </p:stCondLst>
                                  <p:childTnLst>
                                    <p:set>
                                      <p:cBhvr>
                                        <p:cTn id="60" dur="1" fill="hold">
                                          <p:stCondLst>
                                            <p:cond delay="0"/>
                                          </p:stCondLst>
                                        </p:cTn>
                                        <p:tgtEl>
                                          <p:spTgt spid="69"/>
                                        </p:tgtEl>
                                        <p:attrNameLst>
                                          <p:attrName>style.visibility</p:attrName>
                                        </p:attrNameLst>
                                      </p:cBhvr>
                                      <p:to>
                                        <p:strVal val="visible"/>
                                      </p:to>
                                    </p:set>
                                    <p:animEffect transition="in" filter="wipe(down)">
                                      <p:cBhvr>
                                        <p:cTn id="61" dur="500"/>
                                        <p:tgtEl>
                                          <p:spTgt spid="69"/>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70"/>
                                        </p:tgtEl>
                                        <p:attrNameLst>
                                          <p:attrName>style.visibility</p:attrName>
                                        </p:attrNameLst>
                                      </p:cBhvr>
                                      <p:to>
                                        <p:strVal val="visible"/>
                                      </p:to>
                                    </p:set>
                                    <p:animEffect transition="in" filter="wipe(down)">
                                      <p:cBhvr>
                                        <p:cTn id="64"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528" grpId="0" animBg="1"/>
      <p:bldP spid="319530" grpId="0"/>
      <p:bldP spid="68" grpId="0" animBg="1"/>
      <p:bldP spid="7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Pea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5" name="WordArt 3"/>
          <p:cNvSpPr>
            <a:spLocks noChangeArrowheads="1" noChangeShapeType="1" noTextEdit="1"/>
          </p:cNvSpPr>
          <p:nvPr/>
        </p:nvSpPr>
        <p:spPr bwMode="auto">
          <a:xfrm>
            <a:off x="4419600" y="533400"/>
            <a:ext cx="3429000" cy="609600"/>
          </a:xfrm>
          <a:prstGeom prst="rect">
            <a:avLst/>
          </a:prstGeom>
        </p:spPr>
        <p:txBody>
          <a:bodyPr wrap="none" fromWordArt="1">
            <a:prstTxWarp prst="textPlain">
              <a:avLst>
                <a:gd name="adj" fmla="val 50000"/>
              </a:avLst>
            </a:prstTxWarp>
          </a:bodyPr>
          <a:lstStyle/>
          <a:p>
            <a:r>
              <a:rPr lang="vi-VN" sz="3600" b="1" i="1" kern="10">
                <a:ln w="9525">
                  <a:solidFill>
                    <a:srgbClr val="FF3300"/>
                  </a:solidFill>
                  <a:round/>
                  <a:headEnd/>
                  <a:tailEnd/>
                </a:ln>
                <a:solidFill>
                  <a:srgbClr val="FF33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Hướng dẫn về nhà</a:t>
            </a:r>
          </a:p>
        </p:txBody>
      </p:sp>
      <p:cxnSp>
        <p:nvCxnSpPr>
          <p:cNvPr id="20484" name="AutoShape 4"/>
          <p:cNvCxnSpPr>
            <a:cxnSpLocks noChangeShapeType="1"/>
          </p:cNvCxnSpPr>
          <p:nvPr/>
        </p:nvCxnSpPr>
        <p:spPr bwMode="auto">
          <a:xfrm>
            <a:off x="1524000" y="3429000"/>
            <a:ext cx="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0485" name="Rectangle 7"/>
          <p:cNvSpPr>
            <a:spLocks noGrp="1" noChangeArrowheads="1"/>
          </p:cNvSpPr>
          <p:nvPr>
            <p:ph type="body" idx="1"/>
          </p:nvPr>
        </p:nvSpPr>
        <p:spPr>
          <a:xfrm>
            <a:off x="1733266" y="1825625"/>
            <a:ext cx="8761862" cy="4351338"/>
          </a:xfrm>
          <a:noFill/>
        </p:spPr>
        <p:txBody>
          <a:bodyPr/>
          <a:lstStyle/>
          <a:p>
            <a:pPr marL="609600" indent="-609600">
              <a:buNone/>
            </a:pPr>
            <a:r>
              <a:rPr lang="en-US" altLang="vi-VN" b="1" i="1" dirty="0" smtClean="0">
                <a:solidFill>
                  <a:srgbClr val="0000FF"/>
                </a:solidFill>
                <a:latin typeface="Times New Roman" panose="02020603050405020304" pitchFamily="18" charset="0"/>
              </a:rPr>
              <a:t>1. Học qui tắc bàn tay trái</a:t>
            </a:r>
          </a:p>
          <a:p>
            <a:pPr marL="609600" indent="-609600">
              <a:buNone/>
            </a:pPr>
            <a:r>
              <a:rPr lang="en-US" altLang="vi-VN" b="1" i="1" dirty="0">
                <a:solidFill>
                  <a:srgbClr val="0000FF"/>
                </a:solidFill>
                <a:latin typeface="Times New Roman" panose="02020603050405020304" pitchFamily="18" charset="0"/>
              </a:rPr>
              <a:t>2. </a:t>
            </a:r>
            <a:r>
              <a:rPr lang="en-US" altLang="vi-VN" b="1" i="1" dirty="0" smtClean="0">
                <a:solidFill>
                  <a:srgbClr val="0000FF"/>
                </a:solidFill>
                <a:latin typeface="Times New Roman" panose="02020603050405020304" pitchFamily="18" charset="0"/>
              </a:rPr>
              <a:t>Ôn lại đoạn mạch nối tiếp</a:t>
            </a:r>
          </a:p>
          <a:p>
            <a:pPr marL="609600" indent="-609600">
              <a:buNone/>
            </a:pPr>
            <a:r>
              <a:rPr lang="en-US" altLang="vi-VN" b="1" i="1" dirty="0" smtClean="0">
                <a:solidFill>
                  <a:srgbClr val="0000FF"/>
                </a:solidFill>
                <a:latin typeface="Times New Roman" panose="02020603050405020304" pitchFamily="18" charset="0"/>
              </a:rPr>
              <a:t>3. Làm đề cương ôn tập thi học kì 1</a:t>
            </a:r>
          </a:p>
          <a:p>
            <a:pPr marL="609600" indent="-609600"/>
            <a:endParaRPr lang="en-US" altLang="vi-VN" b="1" i="1" dirty="0" smtClean="0">
              <a:solidFill>
                <a:srgbClr val="0000FF"/>
              </a:solidFill>
              <a:latin typeface="Times New Roman" panose="02020603050405020304" pitchFamily="18" charset="0"/>
            </a:endParaRPr>
          </a:p>
        </p:txBody>
      </p:sp>
      <p:grpSp>
        <p:nvGrpSpPr>
          <p:cNvPr id="20486" name="Group 8"/>
          <p:cNvGrpSpPr>
            <a:grpSpLocks/>
          </p:cNvGrpSpPr>
          <p:nvPr/>
        </p:nvGrpSpPr>
        <p:grpSpPr bwMode="auto">
          <a:xfrm>
            <a:off x="3794078" y="3875964"/>
            <a:ext cx="5295331" cy="2105736"/>
            <a:chOff x="4130" y="2318"/>
            <a:chExt cx="2835" cy="1620"/>
          </a:xfrm>
        </p:grpSpPr>
        <p:sp>
          <p:nvSpPr>
            <p:cNvPr id="20487" name="Freeform 9"/>
            <p:cNvSpPr>
              <a:spLocks/>
            </p:cNvSpPr>
            <p:nvPr/>
          </p:nvSpPr>
          <p:spPr bwMode="auto">
            <a:xfrm>
              <a:off x="4130" y="2618"/>
              <a:ext cx="2835" cy="1186"/>
            </a:xfrm>
            <a:custGeom>
              <a:avLst/>
              <a:gdLst>
                <a:gd name="T0" fmla="*/ 2726 w 2835"/>
                <a:gd name="T1" fmla="*/ 335 h 1186"/>
                <a:gd name="T2" fmla="*/ 2549 w 2835"/>
                <a:gd name="T3" fmla="*/ 397 h 1186"/>
                <a:gd name="T4" fmla="*/ 2368 w 2835"/>
                <a:gd name="T5" fmla="*/ 459 h 1186"/>
                <a:gd name="T6" fmla="*/ 2185 w 2835"/>
                <a:gd name="T7" fmla="*/ 515 h 1186"/>
                <a:gd name="T8" fmla="*/ 2008 w 2835"/>
                <a:gd name="T9" fmla="*/ 567 h 1186"/>
                <a:gd name="T10" fmla="*/ 1840 w 2835"/>
                <a:gd name="T11" fmla="*/ 609 h 1186"/>
                <a:gd name="T12" fmla="*/ 1688 w 2835"/>
                <a:gd name="T13" fmla="*/ 645 h 1186"/>
                <a:gd name="T14" fmla="*/ 1556 w 2835"/>
                <a:gd name="T15" fmla="*/ 662 h 1186"/>
                <a:gd name="T16" fmla="*/ 1452 w 2835"/>
                <a:gd name="T17" fmla="*/ 669 h 1186"/>
                <a:gd name="T18" fmla="*/ 1377 w 2835"/>
                <a:gd name="T19" fmla="*/ 658 h 1186"/>
                <a:gd name="T20" fmla="*/ 1343 w 2835"/>
                <a:gd name="T21" fmla="*/ 630 h 1186"/>
                <a:gd name="T22" fmla="*/ 1327 w 2835"/>
                <a:gd name="T23" fmla="*/ 527 h 1186"/>
                <a:gd name="T24" fmla="*/ 1347 w 2835"/>
                <a:gd name="T25" fmla="*/ 424 h 1186"/>
                <a:gd name="T26" fmla="*/ 1318 w 2835"/>
                <a:gd name="T27" fmla="*/ 320 h 1186"/>
                <a:gd name="T28" fmla="*/ 1249 w 2835"/>
                <a:gd name="T29" fmla="*/ 227 h 1186"/>
                <a:gd name="T30" fmla="*/ 1182 w 2835"/>
                <a:gd name="T31" fmla="*/ 126 h 1186"/>
                <a:gd name="T32" fmla="*/ 1104 w 2835"/>
                <a:gd name="T33" fmla="*/ 40 h 1186"/>
                <a:gd name="T34" fmla="*/ 1001 w 2835"/>
                <a:gd name="T35" fmla="*/ 0 h 1186"/>
                <a:gd name="T36" fmla="*/ 861 w 2835"/>
                <a:gd name="T37" fmla="*/ 26 h 1186"/>
                <a:gd name="T38" fmla="*/ 704 w 2835"/>
                <a:gd name="T39" fmla="*/ 79 h 1186"/>
                <a:gd name="T40" fmla="*/ 595 w 2835"/>
                <a:gd name="T41" fmla="*/ 126 h 1186"/>
                <a:gd name="T42" fmla="*/ 509 w 2835"/>
                <a:gd name="T43" fmla="*/ 170 h 1186"/>
                <a:gd name="T44" fmla="*/ 413 w 2835"/>
                <a:gd name="T45" fmla="*/ 214 h 1186"/>
                <a:gd name="T46" fmla="*/ 276 w 2835"/>
                <a:gd name="T47" fmla="*/ 267 h 1186"/>
                <a:gd name="T48" fmla="*/ 69 w 2835"/>
                <a:gd name="T49" fmla="*/ 825 h 1186"/>
                <a:gd name="T50" fmla="*/ 250 w 2835"/>
                <a:gd name="T51" fmla="*/ 757 h 1186"/>
                <a:gd name="T52" fmla="*/ 400 w 2835"/>
                <a:gd name="T53" fmla="*/ 698 h 1186"/>
                <a:gd name="T54" fmla="*/ 538 w 2835"/>
                <a:gd name="T55" fmla="*/ 654 h 1186"/>
                <a:gd name="T56" fmla="*/ 670 w 2835"/>
                <a:gd name="T57" fmla="*/ 609 h 1186"/>
                <a:gd name="T58" fmla="*/ 818 w 2835"/>
                <a:gd name="T59" fmla="*/ 573 h 1186"/>
                <a:gd name="T60" fmla="*/ 791 w 2835"/>
                <a:gd name="T61" fmla="*/ 812 h 1186"/>
                <a:gd name="T62" fmla="*/ 784 w 2835"/>
                <a:gd name="T63" fmla="*/ 959 h 1186"/>
                <a:gd name="T64" fmla="*/ 832 w 2835"/>
                <a:gd name="T65" fmla="*/ 1052 h 1186"/>
                <a:gd name="T66" fmla="*/ 910 w 2835"/>
                <a:gd name="T67" fmla="*/ 1125 h 1186"/>
                <a:gd name="T68" fmla="*/ 1014 w 2835"/>
                <a:gd name="T69" fmla="*/ 1171 h 1186"/>
                <a:gd name="T70" fmla="*/ 1126 w 2835"/>
                <a:gd name="T71" fmla="*/ 1186 h 1186"/>
                <a:gd name="T72" fmla="*/ 1231 w 2835"/>
                <a:gd name="T73" fmla="*/ 1171 h 1186"/>
                <a:gd name="T74" fmla="*/ 1328 w 2835"/>
                <a:gd name="T75" fmla="*/ 1157 h 1186"/>
                <a:gd name="T76" fmla="*/ 1436 w 2835"/>
                <a:gd name="T77" fmla="*/ 1145 h 1186"/>
                <a:gd name="T78" fmla="*/ 1557 w 2835"/>
                <a:gd name="T79" fmla="*/ 1127 h 1186"/>
                <a:gd name="T80" fmla="*/ 1688 w 2835"/>
                <a:gd name="T81" fmla="*/ 1107 h 1186"/>
                <a:gd name="T82" fmla="*/ 1829 w 2835"/>
                <a:gd name="T83" fmla="*/ 1082 h 1186"/>
                <a:gd name="T84" fmla="*/ 1971 w 2835"/>
                <a:gd name="T85" fmla="*/ 1053 h 1186"/>
                <a:gd name="T86" fmla="*/ 2118 w 2835"/>
                <a:gd name="T87" fmla="*/ 1021 h 1186"/>
                <a:gd name="T88" fmla="*/ 2269 w 2835"/>
                <a:gd name="T89" fmla="*/ 981 h 1186"/>
                <a:gd name="T90" fmla="*/ 2418 w 2835"/>
                <a:gd name="T91" fmla="*/ 935 h 1186"/>
                <a:gd name="T92" fmla="*/ 2568 w 2835"/>
                <a:gd name="T93" fmla="*/ 884 h 118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835"/>
                <a:gd name="T142" fmla="*/ 0 h 1186"/>
                <a:gd name="T143" fmla="*/ 2835 w 2835"/>
                <a:gd name="T144" fmla="*/ 1186 h 118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835" h="1186">
                  <a:moveTo>
                    <a:pt x="2835" y="293"/>
                  </a:moveTo>
                  <a:lnTo>
                    <a:pt x="2782" y="312"/>
                  </a:lnTo>
                  <a:lnTo>
                    <a:pt x="2726" y="335"/>
                  </a:lnTo>
                  <a:lnTo>
                    <a:pt x="2668" y="355"/>
                  </a:lnTo>
                  <a:lnTo>
                    <a:pt x="2609" y="377"/>
                  </a:lnTo>
                  <a:lnTo>
                    <a:pt x="2549" y="397"/>
                  </a:lnTo>
                  <a:lnTo>
                    <a:pt x="2490" y="417"/>
                  </a:lnTo>
                  <a:lnTo>
                    <a:pt x="2430" y="440"/>
                  </a:lnTo>
                  <a:lnTo>
                    <a:pt x="2368" y="459"/>
                  </a:lnTo>
                  <a:lnTo>
                    <a:pt x="2307" y="478"/>
                  </a:lnTo>
                  <a:lnTo>
                    <a:pt x="2247" y="498"/>
                  </a:lnTo>
                  <a:lnTo>
                    <a:pt x="2185" y="515"/>
                  </a:lnTo>
                  <a:lnTo>
                    <a:pt x="2125" y="534"/>
                  </a:lnTo>
                  <a:lnTo>
                    <a:pt x="2067" y="553"/>
                  </a:lnTo>
                  <a:lnTo>
                    <a:pt x="2008" y="567"/>
                  </a:lnTo>
                  <a:lnTo>
                    <a:pt x="1952" y="583"/>
                  </a:lnTo>
                  <a:lnTo>
                    <a:pt x="1895" y="596"/>
                  </a:lnTo>
                  <a:lnTo>
                    <a:pt x="1840" y="609"/>
                  </a:lnTo>
                  <a:lnTo>
                    <a:pt x="1788" y="622"/>
                  </a:lnTo>
                  <a:lnTo>
                    <a:pt x="1737" y="635"/>
                  </a:lnTo>
                  <a:lnTo>
                    <a:pt x="1688" y="645"/>
                  </a:lnTo>
                  <a:lnTo>
                    <a:pt x="1640" y="654"/>
                  </a:lnTo>
                  <a:lnTo>
                    <a:pt x="1597" y="658"/>
                  </a:lnTo>
                  <a:lnTo>
                    <a:pt x="1556" y="662"/>
                  </a:lnTo>
                  <a:lnTo>
                    <a:pt x="1520" y="668"/>
                  </a:lnTo>
                  <a:lnTo>
                    <a:pt x="1485" y="669"/>
                  </a:lnTo>
                  <a:lnTo>
                    <a:pt x="1452" y="669"/>
                  </a:lnTo>
                  <a:lnTo>
                    <a:pt x="1423" y="668"/>
                  </a:lnTo>
                  <a:lnTo>
                    <a:pt x="1399" y="662"/>
                  </a:lnTo>
                  <a:lnTo>
                    <a:pt x="1377" y="658"/>
                  </a:lnTo>
                  <a:lnTo>
                    <a:pt x="1363" y="654"/>
                  </a:lnTo>
                  <a:lnTo>
                    <a:pt x="1348" y="641"/>
                  </a:lnTo>
                  <a:lnTo>
                    <a:pt x="1343" y="630"/>
                  </a:lnTo>
                  <a:lnTo>
                    <a:pt x="1328" y="593"/>
                  </a:lnTo>
                  <a:lnTo>
                    <a:pt x="1321" y="561"/>
                  </a:lnTo>
                  <a:lnTo>
                    <a:pt x="1327" y="527"/>
                  </a:lnTo>
                  <a:lnTo>
                    <a:pt x="1333" y="493"/>
                  </a:lnTo>
                  <a:lnTo>
                    <a:pt x="1341" y="460"/>
                  </a:lnTo>
                  <a:lnTo>
                    <a:pt x="1347" y="424"/>
                  </a:lnTo>
                  <a:lnTo>
                    <a:pt x="1348" y="387"/>
                  </a:lnTo>
                  <a:lnTo>
                    <a:pt x="1343" y="349"/>
                  </a:lnTo>
                  <a:lnTo>
                    <a:pt x="1318" y="320"/>
                  </a:lnTo>
                  <a:lnTo>
                    <a:pt x="1295" y="293"/>
                  </a:lnTo>
                  <a:lnTo>
                    <a:pt x="1271" y="263"/>
                  </a:lnTo>
                  <a:lnTo>
                    <a:pt x="1249" y="227"/>
                  </a:lnTo>
                  <a:lnTo>
                    <a:pt x="1228" y="192"/>
                  </a:lnTo>
                  <a:lnTo>
                    <a:pt x="1206" y="159"/>
                  </a:lnTo>
                  <a:lnTo>
                    <a:pt x="1182" y="126"/>
                  </a:lnTo>
                  <a:lnTo>
                    <a:pt x="1157" y="94"/>
                  </a:lnTo>
                  <a:lnTo>
                    <a:pt x="1131" y="66"/>
                  </a:lnTo>
                  <a:lnTo>
                    <a:pt x="1104" y="40"/>
                  </a:lnTo>
                  <a:lnTo>
                    <a:pt x="1071" y="20"/>
                  </a:lnTo>
                  <a:lnTo>
                    <a:pt x="1039" y="7"/>
                  </a:lnTo>
                  <a:lnTo>
                    <a:pt x="1001" y="0"/>
                  </a:lnTo>
                  <a:lnTo>
                    <a:pt x="959" y="0"/>
                  </a:lnTo>
                  <a:lnTo>
                    <a:pt x="913" y="9"/>
                  </a:lnTo>
                  <a:lnTo>
                    <a:pt x="861" y="26"/>
                  </a:lnTo>
                  <a:lnTo>
                    <a:pt x="802" y="45"/>
                  </a:lnTo>
                  <a:lnTo>
                    <a:pt x="750" y="64"/>
                  </a:lnTo>
                  <a:lnTo>
                    <a:pt x="704" y="79"/>
                  </a:lnTo>
                  <a:lnTo>
                    <a:pt x="663" y="94"/>
                  </a:lnTo>
                  <a:lnTo>
                    <a:pt x="628" y="110"/>
                  </a:lnTo>
                  <a:lnTo>
                    <a:pt x="595" y="126"/>
                  </a:lnTo>
                  <a:lnTo>
                    <a:pt x="565" y="140"/>
                  </a:lnTo>
                  <a:lnTo>
                    <a:pt x="538" y="154"/>
                  </a:lnTo>
                  <a:lnTo>
                    <a:pt x="509" y="170"/>
                  </a:lnTo>
                  <a:lnTo>
                    <a:pt x="479" y="183"/>
                  </a:lnTo>
                  <a:lnTo>
                    <a:pt x="447" y="199"/>
                  </a:lnTo>
                  <a:lnTo>
                    <a:pt x="413" y="214"/>
                  </a:lnTo>
                  <a:lnTo>
                    <a:pt x="372" y="229"/>
                  </a:lnTo>
                  <a:lnTo>
                    <a:pt x="329" y="248"/>
                  </a:lnTo>
                  <a:lnTo>
                    <a:pt x="276" y="267"/>
                  </a:lnTo>
                  <a:lnTo>
                    <a:pt x="217" y="284"/>
                  </a:lnTo>
                  <a:lnTo>
                    <a:pt x="0" y="848"/>
                  </a:lnTo>
                  <a:lnTo>
                    <a:pt x="69" y="825"/>
                  </a:lnTo>
                  <a:lnTo>
                    <a:pt x="132" y="799"/>
                  </a:lnTo>
                  <a:lnTo>
                    <a:pt x="194" y="776"/>
                  </a:lnTo>
                  <a:lnTo>
                    <a:pt x="250" y="757"/>
                  </a:lnTo>
                  <a:lnTo>
                    <a:pt x="303" y="737"/>
                  </a:lnTo>
                  <a:lnTo>
                    <a:pt x="352" y="716"/>
                  </a:lnTo>
                  <a:lnTo>
                    <a:pt x="400" y="698"/>
                  </a:lnTo>
                  <a:lnTo>
                    <a:pt x="447" y="682"/>
                  </a:lnTo>
                  <a:lnTo>
                    <a:pt x="492" y="668"/>
                  </a:lnTo>
                  <a:lnTo>
                    <a:pt x="538" y="654"/>
                  </a:lnTo>
                  <a:lnTo>
                    <a:pt x="581" y="636"/>
                  </a:lnTo>
                  <a:lnTo>
                    <a:pt x="625" y="622"/>
                  </a:lnTo>
                  <a:lnTo>
                    <a:pt x="670" y="609"/>
                  </a:lnTo>
                  <a:lnTo>
                    <a:pt x="717" y="597"/>
                  </a:lnTo>
                  <a:lnTo>
                    <a:pt x="765" y="584"/>
                  </a:lnTo>
                  <a:lnTo>
                    <a:pt x="818" y="573"/>
                  </a:lnTo>
                  <a:lnTo>
                    <a:pt x="819" y="649"/>
                  </a:lnTo>
                  <a:lnTo>
                    <a:pt x="809" y="731"/>
                  </a:lnTo>
                  <a:lnTo>
                    <a:pt x="791" y="812"/>
                  </a:lnTo>
                  <a:lnTo>
                    <a:pt x="779" y="894"/>
                  </a:lnTo>
                  <a:lnTo>
                    <a:pt x="781" y="929"/>
                  </a:lnTo>
                  <a:lnTo>
                    <a:pt x="784" y="959"/>
                  </a:lnTo>
                  <a:lnTo>
                    <a:pt x="798" y="993"/>
                  </a:lnTo>
                  <a:lnTo>
                    <a:pt x="814" y="1023"/>
                  </a:lnTo>
                  <a:lnTo>
                    <a:pt x="832" y="1052"/>
                  </a:lnTo>
                  <a:lnTo>
                    <a:pt x="854" y="1078"/>
                  </a:lnTo>
                  <a:lnTo>
                    <a:pt x="881" y="1102"/>
                  </a:lnTo>
                  <a:lnTo>
                    <a:pt x="910" y="1125"/>
                  </a:lnTo>
                  <a:lnTo>
                    <a:pt x="943" y="1144"/>
                  </a:lnTo>
                  <a:lnTo>
                    <a:pt x="976" y="1160"/>
                  </a:lnTo>
                  <a:lnTo>
                    <a:pt x="1014" y="1171"/>
                  </a:lnTo>
                  <a:lnTo>
                    <a:pt x="1051" y="1182"/>
                  </a:lnTo>
                  <a:lnTo>
                    <a:pt x="1087" y="1186"/>
                  </a:lnTo>
                  <a:lnTo>
                    <a:pt x="1126" y="1186"/>
                  </a:lnTo>
                  <a:lnTo>
                    <a:pt x="1163" y="1184"/>
                  </a:lnTo>
                  <a:lnTo>
                    <a:pt x="1202" y="1176"/>
                  </a:lnTo>
                  <a:lnTo>
                    <a:pt x="1231" y="1171"/>
                  </a:lnTo>
                  <a:lnTo>
                    <a:pt x="1261" y="1167"/>
                  </a:lnTo>
                  <a:lnTo>
                    <a:pt x="1294" y="1163"/>
                  </a:lnTo>
                  <a:lnTo>
                    <a:pt x="1328" y="1157"/>
                  </a:lnTo>
                  <a:lnTo>
                    <a:pt x="1363" y="1154"/>
                  </a:lnTo>
                  <a:lnTo>
                    <a:pt x="1399" y="1148"/>
                  </a:lnTo>
                  <a:lnTo>
                    <a:pt x="1436" y="1145"/>
                  </a:lnTo>
                  <a:lnTo>
                    <a:pt x="1475" y="1140"/>
                  </a:lnTo>
                  <a:lnTo>
                    <a:pt x="1517" y="1134"/>
                  </a:lnTo>
                  <a:lnTo>
                    <a:pt x="1557" y="1127"/>
                  </a:lnTo>
                  <a:lnTo>
                    <a:pt x="1602" y="1121"/>
                  </a:lnTo>
                  <a:lnTo>
                    <a:pt x="1645" y="1114"/>
                  </a:lnTo>
                  <a:lnTo>
                    <a:pt x="1688" y="1107"/>
                  </a:lnTo>
                  <a:lnTo>
                    <a:pt x="1734" y="1099"/>
                  </a:lnTo>
                  <a:lnTo>
                    <a:pt x="1780" y="1091"/>
                  </a:lnTo>
                  <a:lnTo>
                    <a:pt x="1829" y="1082"/>
                  </a:lnTo>
                  <a:lnTo>
                    <a:pt x="1875" y="1073"/>
                  </a:lnTo>
                  <a:lnTo>
                    <a:pt x="1924" y="1063"/>
                  </a:lnTo>
                  <a:lnTo>
                    <a:pt x="1971" y="1053"/>
                  </a:lnTo>
                  <a:lnTo>
                    <a:pt x="2021" y="1044"/>
                  </a:lnTo>
                  <a:lnTo>
                    <a:pt x="2070" y="1034"/>
                  </a:lnTo>
                  <a:lnTo>
                    <a:pt x="2118" y="1021"/>
                  </a:lnTo>
                  <a:lnTo>
                    <a:pt x="2168" y="1008"/>
                  </a:lnTo>
                  <a:lnTo>
                    <a:pt x="2218" y="994"/>
                  </a:lnTo>
                  <a:lnTo>
                    <a:pt x="2269" y="981"/>
                  </a:lnTo>
                  <a:lnTo>
                    <a:pt x="2319" y="967"/>
                  </a:lnTo>
                  <a:lnTo>
                    <a:pt x="2368" y="951"/>
                  </a:lnTo>
                  <a:lnTo>
                    <a:pt x="2418" y="935"/>
                  </a:lnTo>
                  <a:lnTo>
                    <a:pt x="2468" y="922"/>
                  </a:lnTo>
                  <a:lnTo>
                    <a:pt x="2517" y="900"/>
                  </a:lnTo>
                  <a:lnTo>
                    <a:pt x="2568" y="884"/>
                  </a:lnTo>
                  <a:lnTo>
                    <a:pt x="2616" y="864"/>
                  </a:lnTo>
                  <a:lnTo>
                    <a:pt x="2835" y="293"/>
                  </a:lnTo>
                  <a:close/>
                </a:path>
              </a:pathLst>
            </a:custGeom>
            <a:solidFill>
              <a:srgbClr val="CCFFFF"/>
            </a:solidFill>
            <a:ln w="9525">
              <a:solidFill>
                <a:srgbClr val="0000FF"/>
              </a:solidFill>
              <a:round/>
              <a:headEnd/>
              <a:tailEnd/>
            </a:ln>
          </p:spPr>
          <p:txBody>
            <a:bodyPr/>
            <a:lstStyle/>
            <a:p>
              <a:endParaRPr lang="vi-VN"/>
            </a:p>
          </p:txBody>
        </p:sp>
        <p:sp>
          <p:nvSpPr>
            <p:cNvPr id="20488" name="Freeform 10"/>
            <p:cNvSpPr>
              <a:spLocks/>
            </p:cNvSpPr>
            <p:nvPr/>
          </p:nvSpPr>
          <p:spPr bwMode="auto">
            <a:xfrm>
              <a:off x="4672" y="2318"/>
              <a:ext cx="975" cy="1105"/>
            </a:xfrm>
            <a:custGeom>
              <a:avLst/>
              <a:gdLst>
                <a:gd name="T0" fmla="*/ 975 w 975"/>
                <a:gd name="T1" fmla="*/ 0 h 1105"/>
                <a:gd name="T2" fmla="*/ 877 w 975"/>
                <a:gd name="T3" fmla="*/ 23 h 1105"/>
                <a:gd name="T4" fmla="*/ 785 w 975"/>
                <a:gd name="T5" fmla="*/ 56 h 1105"/>
                <a:gd name="T6" fmla="*/ 690 w 975"/>
                <a:gd name="T7" fmla="*/ 102 h 1105"/>
                <a:gd name="T8" fmla="*/ 601 w 975"/>
                <a:gd name="T9" fmla="*/ 153 h 1105"/>
                <a:gd name="T10" fmla="*/ 516 w 975"/>
                <a:gd name="T11" fmla="*/ 212 h 1105"/>
                <a:gd name="T12" fmla="*/ 436 w 975"/>
                <a:gd name="T13" fmla="*/ 283 h 1105"/>
                <a:gd name="T14" fmla="*/ 359 w 975"/>
                <a:gd name="T15" fmla="*/ 355 h 1105"/>
                <a:gd name="T16" fmla="*/ 290 w 975"/>
                <a:gd name="T17" fmla="*/ 431 h 1105"/>
                <a:gd name="T18" fmla="*/ 226 w 975"/>
                <a:gd name="T19" fmla="*/ 512 h 1105"/>
                <a:gd name="T20" fmla="*/ 170 w 975"/>
                <a:gd name="T21" fmla="*/ 597 h 1105"/>
                <a:gd name="T22" fmla="*/ 118 w 975"/>
                <a:gd name="T23" fmla="*/ 684 h 1105"/>
                <a:gd name="T24" fmla="*/ 78 w 975"/>
                <a:gd name="T25" fmla="*/ 772 h 1105"/>
                <a:gd name="T26" fmla="*/ 43 w 975"/>
                <a:gd name="T27" fmla="*/ 857 h 1105"/>
                <a:gd name="T28" fmla="*/ 19 w 975"/>
                <a:gd name="T29" fmla="*/ 945 h 1105"/>
                <a:gd name="T30" fmla="*/ 4 w 975"/>
                <a:gd name="T31" fmla="*/ 1026 h 1105"/>
                <a:gd name="T32" fmla="*/ 0 w 975"/>
                <a:gd name="T33" fmla="*/ 1105 h 1105"/>
                <a:gd name="T34" fmla="*/ 9 w 975"/>
                <a:gd name="T35" fmla="*/ 1080 h 1105"/>
                <a:gd name="T36" fmla="*/ 14 w 975"/>
                <a:gd name="T37" fmla="*/ 1055 h 1105"/>
                <a:gd name="T38" fmla="*/ 19 w 975"/>
                <a:gd name="T39" fmla="*/ 1036 h 1105"/>
                <a:gd name="T40" fmla="*/ 29 w 975"/>
                <a:gd name="T41" fmla="*/ 1021 h 1105"/>
                <a:gd name="T42" fmla="*/ 23 w 975"/>
                <a:gd name="T43" fmla="*/ 1000 h 1105"/>
                <a:gd name="T44" fmla="*/ 23 w 975"/>
                <a:gd name="T45" fmla="*/ 969 h 1105"/>
                <a:gd name="T46" fmla="*/ 32 w 975"/>
                <a:gd name="T47" fmla="*/ 935 h 1105"/>
                <a:gd name="T48" fmla="*/ 52 w 975"/>
                <a:gd name="T49" fmla="*/ 896 h 1105"/>
                <a:gd name="T50" fmla="*/ 86 w 975"/>
                <a:gd name="T51" fmla="*/ 866 h 1105"/>
                <a:gd name="T52" fmla="*/ 138 w 975"/>
                <a:gd name="T53" fmla="*/ 841 h 1105"/>
                <a:gd name="T54" fmla="*/ 208 w 975"/>
                <a:gd name="T55" fmla="*/ 828 h 1105"/>
                <a:gd name="T56" fmla="*/ 299 w 975"/>
                <a:gd name="T57" fmla="*/ 835 h 1105"/>
                <a:gd name="T58" fmla="*/ 322 w 975"/>
                <a:gd name="T59" fmla="*/ 802 h 1105"/>
                <a:gd name="T60" fmla="*/ 359 w 975"/>
                <a:gd name="T61" fmla="*/ 750 h 1105"/>
                <a:gd name="T62" fmla="*/ 408 w 975"/>
                <a:gd name="T63" fmla="*/ 687 h 1105"/>
                <a:gd name="T64" fmla="*/ 463 w 975"/>
                <a:gd name="T65" fmla="*/ 620 h 1105"/>
                <a:gd name="T66" fmla="*/ 518 w 975"/>
                <a:gd name="T67" fmla="*/ 563 h 1105"/>
                <a:gd name="T68" fmla="*/ 572 w 975"/>
                <a:gd name="T69" fmla="*/ 514 h 1105"/>
                <a:gd name="T70" fmla="*/ 614 w 975"/>
                <a:gd name="T71" fmla="*/ 490 h 1105"/>
                <a:gd name="T72" fmla="*/ 643 w 975"/>
                <a:gd name="T73" fmla="*/ 492 h 1105"/>
                <a:gd name="T74" fmla="*/ 630 w 975"/>
                <a:gd name="T75" fmla="*/ 479 h 1105"/>
                <a:gd name="T76" fmla="*/ 612 w 975"/>
                <a:gd name="T77" fmla="*/ 470 h 1105"/>
                <a:gd name="T78" fmla="*/ 592 w 975"/>
                <a:gd name="T79" fmla="*/ 466 h 1105"/>
                <a:gd name="T80" fmla="*/ 572 w 975"/>
                <a:gd name="T81" fmla="*/ 466 h 1105"/>
                <a:gd name="T82" fmla="*/ 548 w 975"/>
                <a:gd name="T83" fmla="*/ 467 h 1105"/>
                <a:gd name="T84" fmla="*/ 520 w 975"/>
                <a:gd name="T85" fmla="*/ 475 h 1105"/>
                <a:gd name="T86" fmla="*/ 495 w 975"/>
                <a:gd name="T87" fmla="*/ 486 h 1105"/>
                <a:gd name="T88" fmla="*/ 469 w 975"/>
                <a:gd name="T89" fmla="*/ 499 h 1105"/>
                <a:gd name="T90" fmla="*/ 484 w 975"/>
                <a:gd name="T91" fmla="*/ 483 h 1105"/>
                <a:gd name="T92" fmla="*/ 502 w 975"/>
                <a:gd name="T93" fmla="*/ 467 h 1105"/>
                <a:gd name="T94" fmla="*/ 525 w 975"/>
                <a:gd name="T95" fmla="*/ 454 h 1105"/>
                <a:gd name="T96" fmla="*/ 549 w 975"/>
                <a:gd name="T97" fmla="*/ 440 h 1105"/>
                <a:gd name="T98" fmla="*/ 576 w 975"/>
                <a:gd name="T99" fmla="*/ 428 h 1105"/>
                <a:gd name="T100" fmla="*/ 604 w 975"/>
                <a:gd name="T101" fmla="*/ 423 h 1105"/>
                <a:gd name="T102" fmla="*/ 631 w 975"/>
                <a:gd name="T103" fmla="*/ 421 h 1105"/>
                <a:gd name="T104" fmla="*/ 660 w 975"/>
                <a:gd name="T105" fmla="*/ 423 h 1105"/>
                <a:gd name="T106" fmla="*/ 658 w 975"/>
                <a:gd name="T107" fmla="*/ 398 h 1105"/>
                <a:gd name="T108" fmla="*/ 663 w 975"/>
                <a:gd name="T109" fmla="*/ 368 h 1105"/>
                <a:gd name="T110" fmla="*/ 676 w 975"/>
                <a:gd name="T111" fmla="*/ 326 h 1105"/>
                <a:gd name="T112" fmla="*/ 697 w 975"/>
                <a:gd name="T113" fmla="*/ 281 h 1105"/>
                <a:gd name="T114" fmla="*/ 736 w 975"/>
                <a:gd name="T115" fmla="*/ 226 h 1105"/>
                <a:gd name="T116" fmla="*/ 794 w 975"/>
                <a:gd name="T117" fmla="*/ 163 h 1105"/>
                <a:gd name="T118" fmla="*/ 870 w 975"/>
                <a:gd name="T119" fmla="*/ 87 h 1105"/>
                <a:gd name="T120" fmla="*/ 975 w 975"/>
                <a:gd name="T121" fmla="*/ 0 h 110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75"/>
                <a:gd name="T184" fmla="*/ 0 h 1105"/>
                <a:gd name="T185" fmla="*/ 975 w 975"/>
                <a:gd name="T186" fmla="*/ 1105 h 110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75" h="1105">
                  <a:moveTo>
                    <a:pt x="975" y="0"/>
                  </a:moveTo>
                  <a:lnTo>
                    <a:pt x="877" y="23"/>
                  </a:lnTo>
                  <a:lnTo>
                    <a:pt x="785" y="56"/>
                  </a:lnTo>
                  <a:lnTo>
                    <a:pt x="690" y="102"/>
                  </a:lnTo>
                  <a:lnTo>
                    <a:pt x="601" y="153"/>
                  </a:lnTo>
                  <a:lnTo>
                    <a:pt x="516" y="212"/>
                  </a:lnTo>
                  <a:lnTo>
                    <a:pt x="436" y="283"/>
                  </a:lnTo>
                  <a:lnTo>
                    <a:pt x="359" y="355"/>
                  </a:lnTo>
                  <a:lnTo>
                    <a:pt x="290" y="431"/>
                  </a:lnTo>
                  <a:lnTo>
                    <a:pt x="226" y="512"/>
                  </a:lnTo>
                  <a:lnTo>
                    <a:pt x="170" y="597"/>
                  </a:lnTo>
                  <a:lnTo>
                    <a:pt x="118" y="684"/>
                  </a:lnTo>
                  <a:lnTo>
                    <a:pt x="78" y="772"/>
                  </a:lnTo>
                  <a:lnTo>
                    <a:pt x="43" y="857"/>
                  </a:lnTo>
                  <a:lnTo>
                    <a:pt x="19" y="945"/>
                  </a:lnTo>
                  <a:lnTo>
                    <a:pt x="4" y="1026"/>
                  </a:lnTo>
                  <a:lnTo>
                    <a:pt x="0" y="1105"/>
                  </a:lnTo>
                  <a:lnTo>
                    <a:pt x="9" y="1080"/>
                  </a:lnTo>
                  <a:lnTo>
                    <a:pt x="14" y="1055"/>
                  </a:lnTo>
                  <a:lnTo>
                    <a:pt x="19" y="1036"/>
                  </a:lnTo>
                  <a:lnTo>
                    <a:pt x="29" y="1021"/>
                  </a:lnTo>
                  <a:lnTo>
                    <a:pt x="23" y="1000"/>
                  </a:lnTo>
                  <a:lnTo>
                    <a:pt x="23" y="969"/>
                  </a:lnTo>
                  <a:lnTo>
                    <a:pt x="32" y="935"/>
                  </a:lnTo>
                  <a:lnTo>
                    <a:pt x="52" y="896"/>
                  </a:lnTo>
                  <a:lnTo>
                    <a:pt x="86" y="866"/>
                  </a:lnTo>
                  <a:lnTo>
                    <a:pt x="138" y="841"/>
                  </a:lnTo>
                  <a:lnTo>
                    <a:pt x="208" y="828"/>
                  </a:lnTo>
                  <a:lnTo>
                    <a:pt x="299" y="835"/>
                  </a:lnTo>
                  <a:lnTo>
                    <a:pt x="322" y="802"/>
                  </a:lnTo>
                  <a:lnTo>
                    <a:pt x="359" y="750"/>
                  </a:lnTo>
                  <a:lnTo>
                    <a:pt x="408" y="687"/>
                  </a:lnTo>
                  <a:lnTo>
                    <a:pt x="463" y="620"/>
                  </a:lnTo>
                  <a:lnTo>
                    <a:pt x="518" y="563"/>
                  </a:lnTo>
                  <a:lnTo>
                    <a:pt x="572" y="514"/>
                  </a:lnTo>
                  <a:lnTo>
                    <a:pt x="614" y="490"/>
                  </a:lnTo>
                  <a:lnTo>
                    <a:pt x="643" y="492"/>
                  </a:lnTo>
                  <a:lnTo>
                    <a:pt x="630" y="479"/>
                  </a:lnTo>
                  <a:lnTo>
                    <a:pt x="612" y="470"/>
                  </a:lnTo>
                  <a:lnTo>
                    <a:pt x="592" y="466"/>
                  </a:lnTo>
                  <a:lnTo>
                    <a:pt x="572" y="466"/>
                  </a:lnTo>
                  <a:lnTo>
                    <a:pt x="548" y="467"/>
                  </a:lnTo>
                  <a:lnTo>
                    <a:pt x="520" y="475"/>
                  </a:lnTo>
                  <a:lnTo>
                    <a:pt x="495" y="486"/>
                  </a:lnTo>
                  <a:lnTo>
                    <a:pt x="469" y="499"/>
                  </a:lnTo>
                  <a:lnTo>
                    <a:pt x="484" y="483"/>
                  </a:lnTo>
                  <a:lnTo>
                    <a:pt x="502" y="467"/>
                  </a:lnTo>
                  <a:lnTo>
                    <a:pt x="525" y="454"/>
                  </a:lnTo>
                  <a:lnTo>
                    <a:pt x="549" y="440"/>
                  </a:lnTo>
                  <a:lnTo>
                    <a:pt x="576" y="428"/>
                  </a:lnTo>
                  <a:lnTo>
                    <a:pt x="604" y="423"/>
                  </a:lnTo>
                  <a:lnTo>
                    <a:pt x="631" y="421"/>
                  </a:lnTo>
                  <a:lnTo>
                    <a:pt x="660" y="423"/>
                  </a:lnTo>
                  <a:lnTo>
                    <a:pt x="658" y="398"/>
                  </a:lnTo>
                  <a:lnTo>
                    <a:pt x="663" y="368"/>
                  </a:lnTo>
                  <a:lnTo>
                    <a:pt x="676" y="326"/>
                  </a:lnTo>
                  <a:lnTo>
                    <a:pt x="697" y="281"/>
                  </a:lnTo>
                  <a:lnTo>
                    <a:pt x="736" y="226"/>
                  </a:lnTo>
                  <a:lnTo>
                    <a:pt x="794" y="163"/>
                  </a:lnTo>
                  <a:lnTo>
                    <a:pt x="870" y="87"/>
                  </a:lnTo>
                  <a:lnTo>
                    <a:pt x="975" y="0"/>
                  </a:lnTo>
                  <a:close/>
                </a:path>
              </a:pathLst>
            </a:custGeom>
            <a:solidFill>
              <a:srgbClr val="99CCFF"/>
            </a:solidFill>
            <a:ln w="9525">
              <a:solidFill>
                <a:srgbClr val="0000FF"/>
              </a:solidFill>
              <a:round/>
              <a:headEnd/>
              <a:tailEnd/>
            </a:ln>
          </p:spPr>
          <p:txBody>
            <a:bodyPr/>
            <a:lstStyle/>
            <a:p>
              <a:endParaRPr lang="vi-VN"/>
            </a:p>
          </p:txBody>
        </p:sp>
        <p:sp>
          <p:nvSpPr>
            <p:cNvPr id="20489" name="Freeform 11"/>
            <p:cNvSpPr>
              <a:spLocks/>
            </p:cNvSpPr>
            <p:nvPr/>
          </p:nvSpPr>
          <p:spPr bwMode="auto">
            <a:xfrm>
              <a:off x="4672" y="2318"/>
              <a:ext cx="975" cy="1105"/>
            </a:xfrm>
            <a:custGeom>
              <a:avLst/>
              <a:gdLst>
                <a:gd name="T0" fmla="*/ 975 w 975"/>
                <a:gd name="T1" fmla="*/ 0 h 1105"/>
                <a:gd name="T2" fmla="*/ 785 w 975"/>
                <a:gd name="T3" fmla="*/ 56 h 1105"/>
                <a:gd name="T4" fmla="*/ 601 w 975"/>
                <a:gd name="T5" fmla="*/ 153 h 1105"/>
                <a:gd name="T6" fmla="*/ 436 w 975"/>
                <a:gd name="T7" fmla="*/ 283 h 1105"/>
                <a:gd name="T8" fmla="*/ 290 w 975"/>
                <a:gd name="T9" fmla="*/ 431 h 1105"/>
                <a:gd name="T10" fmla="*/ 170 w 975"/>
                <a:gd name="T11" fmla="*/ 597 h 1105"/>
                <a:gd name="T12" fmla="*/ 78 w 975"/>
                <a:gd name="T13" fmla="*/ 772 h 1105"/>
                <a:gd name="T14" fmla="*/ 19 w 975"/>
                <a:gd name="T15" fmla="*/ 945 h 1105"/>
                <a:gd name="T16" fmla="*/ 0 w 975"/>
                <a:gd name="T17" fmla="*/ 1105 h 1105"/>
                <a:gd name="T18" fmla="*/ 9 w 975"/>
                <a:gd name="T19" fmla="*/ 1080 h 1105"/>
                <a:gd name="T20" fmla="*/ 19 w 975"/>
                <a:gd name="T21" fmla="*/ 1036 h 1105"/>
                <a:gd name="T22" fmla="*/ 29 w 975"/>
                <a:gd name="T23" fmla="*/ 1021 h 1105"/>
                <a:gd name="T24" fmla="*/ 23 w 975"/>
                <a:gd name="T25" fmla="*/ 969 h 1105"/>
                <a:gd name="T26" fmla="*/ 52 w 975"/>
                <a:gd name="T27" fmla="*/ 896 h 1105"/>
                <a:gd name="T28" fmla="*/ 138 w 975"/>
                <a:gd name="T29" fmla="*/ 841 h 1105"/>
                <a:gd name="T30" fmla="*/ 299 w 975"/>
                <a:gd name="T31" fmla="*/ 835 h 1105"/>
                <a:gd name="T32" fmla="*/ 322 w 975"/>
                <a:gd name="T33" fmla="*/ 802 h 1105"/>
                <a:gd name="T34" fmla="*/ 408 w 975"/>
                <a:gd name="T35" fmla="*/ 687 h 1105"/>
                <a:gd name="T36" fmla="*/ 518 w 975"/>
                <a:gd name="T37" fmla="*/ 563 h 1105"/>
                <a:gd name="T38" fmla="*/ 614 w 975"/>
                <a:gd name="T39" fmla="*/ 490 h 1105"/>
                <a:gd name="T40" fmla="*/ 643 w 975"/>
                <a:gd name="T41" fmla="*/ 492 h 1105"/>
                <a:gd name="T42" fmla="*/ 612 w 975"/>
                <a:gd name="T43" fmla="*/ 470 h 1105"/>
                <a:gd name="T44" fmla="*/ 572 w 975"/>
                <a:gd name="T45" fmla="*/ 466 h 1105"/>
                <a:gd name="T46" fmla="*/ 520 w 975"/>
                <a:gd name="T47" fmla="*/ 475 h 1105"/>
                <a:gd name="T48" fmla="*/ 469 w 975"/>
                <a:gd name="T49" fmla="*/ 499 h 1105"/>
                <a:gd name="T50" fmla="*/ 484 w 975"/>
                <a:gd name="T51" fmla="*/ 483 h 1105"/>
                <a:gd name="T52" fmla="*/ 525 w 975"/>
                <a:gd name="T53" fmla="*/ 454 h 1105"/>
                <a:gd name="T54" fmla="*/ 576 w 975"/>
                <a:gd name="T55" fmla="*/ 428 h 1105"/>
                <a:gd name="T56" fmla="*/ 631 w 975"/>
                <a:gd name="T57" fmla="*/ 421 h 1105"/>
                <a:gd name="T58" fmla="*/ 660 w 975"/>
                <a:gd name="T59" fmla="*/ 423 h 1105"/>
                <a:gd name="T60" fmla="*/ 663 w 975"/>
                <a:gd name="T61" fmla="*/ 368 h 1105"/>
                <a:gd name="T62" fmla="*/ 697 w 975"/>
                <a:gd name="T63" fmla="*/ 281 h 1105"/>
                <a:gd name="T64" fmla="*/ 794 w 975"/>
                <a:gd name="T65" fmla="*/ 163 h 1105"/>
                <a:gd name="T66" fmla="*/ 975 w 975"/>
                <a:gd name="T67" fmla="*/ 0 h 110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75"/>
                <a:gd name="T103" fmla="*/ 0 h 1105"/>
                <a:gd name="T104" fmla="*/ 975 w 975"/>
                <a:gd name="T105" fmla="*/ 1105 h 110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75" h="1105">
                  <a:moveTo>
                    <a:pt x="975" y="0"/>
                  </a:moveTo>
                  <a:lnTo>
                    <a:pt x="975" y="0"/>
                  </a:lnTo>
                  <a:lnTo>
                    <a:pt x="877" y="23"/>
                  </a:lnTo>
                  <a:lnTo>
                    <a:pt x="785" y="56"/>
                  </a:lnTo>
                  <a:lnTo>
                    <a:pt x="690" y="102"/>
                  </a:lnTo>
                  <a:lnTo>
                    <a:pt x="601" y="153"/>
                  </a:lnTo>
                  <a:lnTo>
                    <a:pt x="516" y="212"/>
                  </a:lnTo>
                  <a:lnTo>
                    <a:pt x="436" y="283"/>
                  </a:lnTo>
                  <a:lnTo>
                    <a:pt x="359" y="355"/>
                  </a:lnTo>
                  <a:lnTo>
                    <a:pt x="290" y="431"/>
                  </a:lnTo>
                  <a:lnTo>
                    <a:pt x="226" y="512"/>
                  </a:lnTo>
                  <a:lnTo>
                    <a:pt x="170" y="597"/>
                  </a:lnTo>
                  <a:lnTo>
                    <a:pt x="118" y="684"/>
                  </a:lnTo>
                  <a:lnTo>
                    <a:pt x="78" y="772"/>
                  </a:lnTo>
                  <a:lnTo>
                    <a:pt x="43" y="857"/>
                  </a:lnTo>
                  <a:lnTo>
                    <a:pt x="19" y="945"/>
                  </a:lnTo>
                  <a:lnTo>
                    <a:pt x="4" y="1026"/>
                  </a:lnTo>
                  <a:lnTo>
                    <a:pt x="0" y="1105"/>
                  </a:lnTo>
                  <a:lnTo>
                    <a:pt x="9" y="1080"/>
                  </a:lnTo>
                  <a:lnTo>
                    <a:pt x="14" y="1055"/>
                  </a:lnTo>
                  <a:lnTo>
                    <a:pt x="19" y="1036"/>
                  </a:lnTo>
                  <a:lnTo>
                    <a:pt x="29" y="1021"/>
                  </a:lnTo>
                  <a:lnTo>
                    <a:pt x="23" y="1000"/>
                  </a:lnTo>
                  <a:lnTo>
                    <a:pt x="23" y="969"/>
                  </a:lnTo>
                  <a:lnTo>
                    <a:pt x="32" y="935"/>
                  </a:lnTo>
                  <a:lnTo>
                    <a:pt x="52" y="896"/>
                  </a:lnTo>
                  <a:lnTo>
                    <a:pt x="86" y="866"/>
                  </a:lnTo>
                  <a:lnTo>
                    <a:pt x="138" y="841"/>
                  </a:lnTo>
                  <a:lnTo>
                    <a:pt x="208" y="828"/>
                  </a:lnTo>
                  <a:lnTo>
                    <a:pt x="299" y="835"/>
                  </a:lnTo>
                  <a:lnTo>
                    <a:pt x="322" y="802"/>
                  </a:lnTo>
                  <a:lnTo>
                    <a:pt x="359" y="750"/>
                  </a:lnTo>
                  <a:lnTo>
                    <a:pt x="408" y="687"/>
                  </a:lnTo>
                  <a:lnTo>
                    <a:pt x="463" y="620"/>
                  </a:lnTo>
                  <a:lnTo>
                    <a:pt x="518" y="563"/>
                  </a:lnTo>
                  <a:lnTo>
                    <a:pt x="572" y="514"/>
                  </a:lnTo>
                  <a:lnTo>
                    <a:pt x="614" y="490"/>
                  </a:lnTo>
                  <a:lnTo>
                    <a:pt x="643" y="492"/>
                  </a:lnTo>
                  <a:lnTo>
                    <a:pt x="630" y="479"/>
                  </a:lnTo>
                  <a:lnTo>
                    <a:pt x="612" y="470"/>
                  </a:lnTo>
                  <a:lnTo>
                    <a:pt x="592" y="466"/>
                  </a:lnTo>
                  <a:lnTo>
                    <a:pt x="572" y="466"/>
                  </a:lnTo>
                  <a:lnTo>
                    <a:pt x="548" y="467"/>
                  </a:lnTo>
                  <a:lnTo>
                    <a:pt x="520" y="475"/>
                  </a:lnTo>
                  <a:lnTo>
                    <a:pt x="495" y="486"/>
                  </a:lnTo>
                  <a:lnTo>
                    <a:pt x="469" y="499"/>
                  </a:lnTo>
                  <a:lnTo>
                    <a:pt x="484" y="483"/>
                  </a:lnTo>
                  <a:lnTo>
                    <a:pt x="502" y="467"/>
                  </a:lnTo>
                  <a:lnTo>
                    <a:pt x="525" y="454"/>
                  </a:lnTo>
                  <a:lnTo>
                    <a:pt x="549" y="440"/>
                  </a:lnTo>
                  <a:lnTo>
                    <a:pt x="576" y="428"/>
                  </a:lnTo>
                  <a:lnTo>
                    <a:pt x="604" y="423"/>
                  </a:lnTo>
                  <a:lnTo>
                    <a:pt x="631" y="421"/>
                  </a:lnTo>
                  <a:lnTo>
                    <a:pt x="660" y="423"/>
                  </a:lnTo>
                  <a:lnTo>
                    <a:pt x="658" y="398"/>
                  </a:lnTo>
                  <a:lnTo>
                    <a:pt x="663" y="368"/>
                  </a:lnTo>
                  <a:lnTo>
                    <a:pt x="676" y="326"/>
                  </a:lnTo>
                  <a:lnTo>
                    <a:pt x="697" y="281"/>
                  </a:lnTo>
                  <a:lnTo>
                    <a:pt x="736" y="226"/>
                  </a:lnTo>
                  <a:lnTo>
                    <a:pt x="794" y="163"/>
                  </a:lnTo>
                  <a:lnTo>
                    <a:pt x="870" y="87"/>
                  </a:lnTo>
                  <a:lnTo>
                    <a:pt x="975" y="0"/>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490" name="Freeform 12"/>
            <p:cNvSpPr>
              <a:spLocks/>
            </p:cNvSpPr>
            <p:nvPr/>
          </p:nvSpPr>
          <p:spPr bwMode="auto">
            <a:xfrm>
              <a:off x="4568" y="3248"/>
              <a:ext cx="255" cy="303"/>
            </a:xfrm>
            <a:custGeom>
              <a:avLst/>
              <a:gdLst>
                <a:gd name="T0" fmla="*/ 229 w 255"/>
                <a:gd name="T1" fmla="*/ 303 h 303"/>
                <a:gd name="T2" fmla="*/ 242 w 255"/>
                <a:gd name="T3" fmla="*/ 302 h 303"/>
                <a:gd name="T4" fmla="*/ 253 w 255"/>
                <a:gd name="T5" fmla="*/ 292 h 303"/>
                <a:gd name="T6" fmla="*/ 255 w 255"/>
                <a:gd name="T7" fmla="*/ 273 h 303"/>
                <a:gd name="T8" fmla="*/ 255 w 255"/>
                <a:gd name="T9" fmla="*/ 249 h 303"/>
                <a:gd name="T10" fmla="*/ 245 w 255"/>
                <a:gd name="T11" fmla="*/ 197 h 303"/>
                <a:gd name="T12" fmla="*/ 236 w 255"/>
                <a:gd name="T13" fmla="*/ 158 h 303"/>
                <a:gd name="T14" fmla="*/ 225 w 255"/>
                <a:gd name="T15" fmla="*/ 129 h 303"/>
                <a:gd name="T16" fmla="*/ 216 w 255"/>
                <a:gd name="T17" fmla="*/ 112 h 303"/>
                <a:gd name="T18" fmla="*/ 206 w 255"/>
                <a:gd name="T19" fmla="*/ 101 h 303"/>
                <a:gd name="T20" fmla="*/ 195 w 255"/>
                <a:gd name="T21" fmla="*/ 96 h 303"/>
                <a:gd name="T22" fmla="*/ 183 w 255"/>
                <a:gd name="T23" fmla="*/ 91 h 303"/>
                <a:gd name="T24" fmla="*/ 173 w 255"/>
                <a:gd name="T25" fmla="*/ 91 h 303"/>
                <a:gd name="T26" fmla="*/ 173 w 255"/>
                <a:gd name="T27" fmla="*/ 90 h 303"/>
                <a:gd name="T28" fmla="*/ 173 w 255"/>
                <a:gd name="T29" fmla="*/ 83 h 303"/>
                <a:gd name="T30" fmla="*/ 173 w 255"/>
                <a:gd name="T31" fmla="*/ 75 h 303"/>
                <a:gd name="T32" fmla="*/ 173 w 255"/>
                <a:gd name="T33" fmla="*/ 64 h 303"/>
                <a:gd name="T34" fmla="*/ 187 w 255"/>
                <a:gd name="T35" fmla="*/ 61 h 303"/>
                <a:gd name="T36" fmla="*/ 199 w 255"/>
                <a:gd name="T37" fmla="*/ 52 h 303"/>
                <a:gd name="T38" fmla="*/ 209 w 255"/>
                <a:gd name="T39" fmla="*/ 39 h 303"/>
                <a:gd name="T40" fmla="*/ 210 w 255"/>
                <a:gd name="T41" fmla="*/ 26 h 303"/>
                <a:gd name="T42" fmla="*/ 209 w 255"/>
                <a:gd name="T43" fmla="*/ 15 h 303"/>
                <a:gd name="T44" fmla="*/ 199 w 255"/>
                <a:gd name="T45" fmla="*/ 5 h 303"/>
                <a:gd name="T46" fmla="*/ 187 w 255"/>
                <a:gd name="T47" fmla="*/ 0 h 303"/>
                <a:gd name="T48" fmla="*/ 173 w 255"/>
                <a:gd name="T49" fmla="*/ 0 h 303"/>
                <a:gd name="T50" fmla="*/ 84 w 255"/>
                <a:gd name="T51" fmla="*/ 0 h 303"/>
                <a:gd name="T52" fmla="*/ 68 w 255"/>
                <a:gd name="T53" fmla="*/ 0 h 303"/>
                <a:gd name="T54" fmla="*/ 58 w 255"/>
                <a:gd name="T55" fmla="*/ 5 h 303"/>
                <a:gd name="T56" fmla="*/ 49 w 255"/>
                <a:gd name="T57" fmla="*/ 15 h 303"/>
                <a:gd name="T58" fmla="*/ 46 w 255"/>
                <a:gd name="T59" fmla="*/ 26 h 303"/>
                <a:gd name="T60" fmla="*/ 49 w 255"/>
                <a:gd name="T61" fmla="*/ 39 h 303"/>
                <a:gd name="T62" fmla="*/ 58 w 255"/>
                <a:gd name="T63" fmla="*/ 52 h 303"/>
                <a:gd name="T64" fmla="*/ 68 w 255"/>
                <a:gd name="T65" fmla="*/ 61 h 303"/>
                <a:gd name="T66" fmla="*/ 84 w 255"/>
                <a:gd name="T67" fmla="*/ 64 h 303"/>
                <a:gd name="T68" fmla="*/ 84 w 255"/>
                <a:gd name="T69" fmla="*/ 75 h 303"/>
                <a:gd name="T70" fmla="*/ 84 w 255"/>
                <a:gd name="T71" fmla="*/ 83 h 303"/>
                <a:gd name="T72" fmla="*/ 84 w 255"/>
                <a:gd name="T73" fmla="*/ 90 h 303"/>
                <a:gd name="T74" fmla="*/ 84 w 255"/>
                <a:gd name="T75" fmla="*/ 91 h 303"/>
                <a:gd name="T76" fmla="*/ 72 w 255"/>
                <a:gd name="T77" fmla="*/ 91 h 303"/>
                <a:gd name="T78" fmla="*/ 62 w 255"/>
                <a:gd name="T79" fmla="*/ 96 h 303"/>
                <a:gd name="T80" fmla="*/ 51 w 255"/>
                <a:gd name="T81" fmla="*/ 101 h 303"/>
                <a:gd name="T82" fmla="*/ 41 w 255"/>
                <a:gd name="T83" fmla="*/ 112 h 303"/>
                <a:gd name="T84" fmla="*/ 32 w 255"/>
                <a:gd name="T85" fmla="*/ 129 h 303"/>
                <a:gd name="T86" fmla="*/ 21 w 255"/>
                <a:gd name="T87" fmla="*/ 158 h 303"/>
                <a:gd name="T88" fmla="*/ 12 w 255"/>
                <a:gd name="T89" fmla="*/ 197 h 303"/>
                <a:gd name="T90" fmla="*/ 0 w 255"/>
                <a:gd name="T91" fmla="*/ 249 h 303"/>
                <a:gd name="T92" fmla="*/ 0 w 255"/>
                <a:gd name="T93" fmla="*/ 273 h 303"/>
                <a:gd name="T94" fmla="*/ 6 w 255"/>
                <a:gd name="T95" fmla="*/ 292 h 303"/>
                <a:gd name="T96" fmla="*/ 13 w 255"/>
                <a:gd name="T97" fmla="*/ 302 h 303"/>
                <a:gd name="T98" fmla="*/ 28 w 255"/>
                <a:gd name="T99" fmla="*/ 303 h 303"/>
                <a:gd name="T100" fmla="*/ 229 w 255"/>
                <a:gd name="T101" fmla="*/ 303 h 30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55"/>
                <a:gd name="T154" fmla="*/ 0 h 303"/>
                <a:gd name="T155" fmla="*/ 255 w 255"/>
                <a:gd name="T156" fmla="*/ 303 h 30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55" h="303">
                  <a:moveTo>
                    <a:pt x="229" y="303"/>
                  </a:moveTo>
                  <a:lnTo>
                    <a:pt x="242" y="302"/>
                  </a:lnTo>
                  <a:lnTo>
                    <a:pt x="253" y="292"/>
                  </a:lnTo>
                  <a:lnTo>
                    <a:pt x="255" y="273"/>
                  </a:lnTo>
                  <a:lnTo>
                    <a:pt x="255" y="249"/>
                  </a:lnTo>
                  <a:lnTo>
                    <a:pt x="245" y="197"/>
                  </a:lnTo>
                  <a:lnTo>
                    <a:pt x="236" y="158"/>
                  </a:lnTo>
                  <a:lnTo>
                    <a:pt x="225" y="129"/>
                  </a:lnTo>
                  <a:lnTo>
                    <a:pt x="216" y="112"/>
                  </a:lnTo>
                  <a:lnTo>
                    <a:pt x="206" y="101"/>
                  </a:lnTo>
                  <a:lnTo>
                    <a:pt x="195" y="96"/>
                  </a:lnTo>
                  <a:lnTo>
                    <a:pt x="183" y="91"/>
                  </a:lnTo>
                  <a:lnTo>
                    <a:pt x="173" y="91"/>
                  </a:lnTo>
                  <a:lnTo>
                    <a:pt x="173" y="90"/>
                  </a:lnTo>
                  <a:lnTo>
                    <a:pt x="173" y="83"/>
                  </a:lnTo>
                  <a:lnTo>
                    <a:pt x="173" y="75"/>
                  </a:lnTo>
                  <a:lnTo>
                    <a:pt x="173" y="64"/>
                  </a:lnTo>
                  <a:lnTo>
                    <a:pt x="187" y="61"/>
                  </a:lnTo>
                  <a:lnTo>
                    <a:pt x="199" y="52"/>
                  </a:lnTo>
                  <a:lnTo>
                    <a:pt x="209" y="39"/>
                  </a:lnTo>
                  <a:lnTo>
                    <a:pt x="210" y="26"/>
                  </a:lnTo>
                  <a:lnTo>
                    <a:pt x="209" y="15"/>
                  </a:lnTo>
                  <a:lnTo>
                    <a:pt x="199" y="5"/>
                  </a:lnTo>
                  <a:lnTo>
                    <a:pt x="187" y="0"/>
                  </a:lnTo>
                  <a:lnTo>
                    <a:pt x="173" y="0"/>
                  </a:lnTo>
                  <a:lnTo>
                    <a:pt x="84" y="0"/>
                  </a:lnTo>
                  <a:lnTo>
                    <a:pt x="68" y="0"/>
                  </a:lnTo>
                  <a:lnTo>
                    <a:pt x="58" y="5"/>
                  </a:lnTo>
                  <a:lnTo>
                    <a:pt x="49" y="15"/>
                  </a:lnTo>
                  <a:lnTo>
                    <a:pt x="46" y="26"/>
                  </a:lnTo>
                  <a:lnTo>
                    <a:pt x="49" y="39"/>
                  </a:lnTo>
                  <a:lnTo>
                    <a:pt x="58" y="52"/>
                  </a:lnTo>
                  <a:lnTo>
                    <a:pt x="68" y="61"/>
                  </a:lnTo>
                  <a:lnTo>
                    <a:pt x="84" y="64"/>
                  </a:lnTo>
                  <a:lnTo>
                    <a:pt x="84" y="75"/>
                  </a:lnTo>
                  <a:lnTo>
                    <a:pt x="84" y="83"/>
                  </a:lnTo>
                  <a:lnTo>
                    <a:pt x="84" y="90"/>
                  </a:lnTo>
                  <a:lnTo>
                    <a:pt x="84" y="91"/>
                  </a:lnTo>
                  <a:lnTo>
                    <a:pt x="72" y="91"/>
                  </a:lnTo>
                  <a:lnTo>
                    <a:pt x="62" y="96"/>
                  </a:lnTo>
                  <a:lnTo>
                    <a:pt x="51" y="101"/>
                  </a:lnTo>
                  <a:lnTo>
                    <a:pt x="41" y="112"/>
                  </a:lnTo>
                  <a:lnTo>
                    <a:pt x="32" y="129"/>
                  </a:lnTo>
                  <a:lnTo>
                    <a:pt x="21" y="158"/>
                  </a:lnTo>
                  <a:lnTo>
                    <a:pt x="12" y="197"/>
                  </a:lnTo>
                  <a:lnTo>
                    <a:pt x="0" y="249"/>
                  </a:lnTo>
                  <a:lnTo>
                    <a:pt x="0" y="273"/>
                  </a:lnTo>
                  <a:lnTo>
                    <a:pt x="6" y="292"/>
                  </a:lnTo>
                  <a:lnTo>
                    <a:pt x="13" y="302"/>
                  </a:lnTo>
                  <a:lnTo>
                    <a:pt x="28" y="303"/>
                  </a:lnTo>
                  <a:lnTo>
                    <a:pt x="229" y="303"/>
                  </a:lnTo>
                  <a:close/>
                </a:path>
              </a:pathLst>
            </a:custGeom>
            <a:solidFill>
              <a:srgbClr val="CC99FF"/>
            </a:solidFill>
            <a:ln w="9525">
              <a:solidFill>
                <a:srgbClr val="0000FF"/>
              </a:solidFill>
              <a:round/>
              <a:headEnd/>
              <a:tailEnd/>
            </a:ln>
          </p:spPr>
          <p:txBody>
            <a:bodyPr/>
            <a:lstStyle/>
            <a:p>
              <a:endParaRPr lang="vi-VN"/>
            </a:p>
          </p:txBody>
        </p:sp>
        <p:sp>
          <p:nvSpPr>
            <p:cNvPr id="20491" name="Freeform 13"/>
            <p:cNvSpPr>
              <a:spLocks/>
            </p:cNvSpPr>
            <p:nvPr/>
          </p:nvSpPr>
          <p:spPr bwMode="auto">
            <a:xfrm>
              <a:off x="5743" y="3234"/>
              <a:ext cx="552" cy="658"/>
            </a:xfrm>
            <a:custGeom>
              <a:avLst/>
              <a:gdLst>
                <a:gd name="T0" fmla="*/ 552 w 552"/>
                <a:gd name="T1" fmla="*/ 154 h 658"/>
                <a:gd name="T2" fmla="*/ 542 w 552"/>
                <a:gd name="T3" fmla="*/ 164 h 658"/>
                <a:gd name="T4" fmla="*/ 523 w 552"/>
                <a:gd name="T5" fmla="*/ 185 h 658"/>
                <a:gd name="T6" fmla="*/ 497 w 552"/>
                <a:gd name="T7" fmla="*/ 214 h 658"/>
                <a:gd name="T8" fmla="*/ 464 w 552"/>
                <a:gd name="T9" fmla="*/ 248 h 658"/>
                <a:gd name="T10" fmla="*/ 428 w 552"/>
                <a:gd name="T11" fmla="*/ 284 h 658"/>
                <a:gd name="T12" fmla="*/ 387 w 552"/>
                <a:gd name="T13" fmla="*/ 329 h 658"/>
                <a:gd name="T14" fmla="*/ 342 w 552"/>
                <a:gd name="T15" fmla="*/ 372 h 658"/>
                <a:gd name="T16" fmla="*/ 299 w 552"/>
                <a:gd name="T17" fmla="*/ 420 h 658"/>
                <a:gd name="T18" fmla="*/ 253 w 552"/>
                <a:gd name="T19" fmla="*/ 465 h 658"/>
                <a:gd name="T20" fmla="*/ 213 w 552"/>
                <a:gd name="T21" fmla="*/ 506 h 658"/>
                <a:gd name="T22" fmla="*/ 174 w 552"/>
                <a:gd name="T23" fmla="*/ 548 h 658"/>
                <a:gd name="T24" fmla="*/ 137 w 552"/>
                <a:gd name="T25" fmla="*/ 584 h 658"/>
                <a:gd name="T26" fmla="*/ 108 w 552"/>
                <a:gd name="T27" fmla="*/ 615 h 658"/>
                <a:gd name="T28" fmla="*/ 85 w 552"/>
                <a:gd name="T29" fmla="*/ 638 h 658"/>
                <a:gd name="T30" fmla="*/ 69 w 552"/>
                <a:gd name="T31" fmla="*/ 654 h 658"/>
                <a:gd name="T32" fmla="*/ 65 w 552"/>
                <a:gd name="T33" fmla="*/ 658 h 658"/>
                <a:gd name="T34" fmla="*/ 52 w 552"/>
                <a:gd name="T35" fmla="*/ 645 h 658"/>
                <a:gd name="T36" fmla="*/ 40 w 552"/>
                <a:gd name="T37" fmla="*/ 623 h 658"/>
                <a:gd name="T38" fmla="*/ 30 w 552"/>
                <a:gd name="T39" fmla="*/ 596 h 658"/>
                <a:gd name="T40" fmla="*/ 19 w 552"/>
                <a:gd name="T41" fmla="*/ 566 h 658"/>
                <a:gd name="T42" fmla="*/ 12 w 552"/>
                <a:gd name="T43" fmla="*/ 538 h 658"/>
                <a:gd name="T44" fmla="*/ 7 w 552"/>
                <a:gd name="T45" fmla="*/ 514 h 658"/>
                <a:gd name="T46" fmla="*/ 1 w 552"/>
                <a:gd name="T47" fmla="*/ 498 h 658"/>
                <a:gd name="T48" fmla="*/ 0 w 552"/>
                <a:gd name="T49" fmla="*/ 491 h 658"/>
                <a:gd name="T50" fmla="*/ 1 w 552"/>
                <a:gd name="T51" fmla="*/ 491 h 658"/>
                <a:gd name="T52" fmla="*/ 3 w 552"/>
                <a:gd name="T53" fmla="*/ 491 h 658"/>
                <a:gd name="T54" fmla="*/ 10 w 552"/>
                <a:gd name="T55" fmla="*/ 491 h 658"/>
                <a:gd name="T56" fmla="*/ 19 w 552"/>
                <a:gd name="T57" fmla="*/ 486 h 658"/>
                <a:gd name="T58" fmla="*/ 27 w 552"/>
                <a:gd name="T59" fmla="*/ 479 h 658"/>
                <a:gd name="T60" fmla="*/ 40 w 552"/>
                <a:gd name="T61" fmla="*/ 470 h 658"/>
                <a:gd name="T62" fmla="*/ 58 w 552"/>
                <a:gd name="T63" fmla="*/ 457 h 658"/>
                <a:gd name="T64" fmla="*/ 70 w 552"/>
                <a:gd name="T65" fmla="*/ 437 h 658"/>
                <a:gd name="T66" fmla="*/ 82 w 552"/>
                <a:gd name="T67" fmla="*/ 424 h 658"/>
                <a:gd name="T68" fmla="*/ 102 w 552"/>
                <a:gd name="T69" fmla="*/ 405 h 658"/>
                <a:gd name="T70" fmla="*/ 124 w 552"/>
                <a:gd name="T71" fmla="*/ 378 h 658"/>
                <a:gd name="T72" fmla="*/ 150 w 552"/>
                <a:gd name="T73" fmla="*/ 351 h 658"/>
                <a:gd name="T74" fmla="*/ 180 w 552"/>
                <a:gd name="T75" fmla="*/ 319 h 658"/>
                <a:gd name="T76" fmla="*/ 213 w 552"/>
                <a:gd name="T77" fmla="*/ 283 h 658"/>
                <a:gd name="T78" fmla="*/ 247 w 552"/>
                <a:gd name="T79" fmla="*/ 251 h 658"/>
                <a:gd name="T80" fmla="*/ 285 w 552"/>
                <a:gd name="T81" fmla="*/ 214 h 658"/>
                <a:gd name="T82" fmla="*/ 319 w 552"/>
                <a:gd name="T83" fmla="*/ 176 h 658"/>
                <a:gd name="T84" fmla="*/ 354 w 552"/>
                <a:gd name="T85" fmla="*/ 143 h 658"/>
                <a:gd name="T86" fmla="*/ 388 w 552"/>
                <a:gd name="T87" fmla="*/ 110 h 658"/>
                <a:gd name="T88" fmla="*/ 418 w 552"/>
                <a:gd name="T89" fmla="*/ 78 h 658"/>
                <a:gd name="T90" fmla="*/ 447 w 552"/>
                <a:gd name="T91" fmla="*/ 52 h 658"/>
                <a:gd name="T92" fmla="*/ 470 w 552"/>
                <a:gd name="T93" fmla="*/ 30 h 658"/>
                <a:gd name="T94" fmla="*/ 492 w 552"/>
                <a:gd name="T95" fmla="*/ 12 h 658"/>
                <a:gd name="T96" fmla="*/ 503 w 552"/>
                <a:gd name="T97" fmla="*/ 0 h 658"/>
                <a:gd name="T98" fmla="*/ 505 w 552"/>
                <a:gd name="T99" fmla="*/ 42 h 658"/>
                <a:gd name="T100" fmla="*/ 515 w 552"/>
                <a:gd name="T101" fmla="*/ 91 h 658"/>
                <a:gd name="T102" fmla="*/ 529 w 552"/>
                <a:gd name="T103" fmla="*/ 134 h 658"/>
                <a:gd name="T104" fmla="*/ 552 w 552"/>
                <a:gd name="T105" fmla="*/ 154 h 65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52"/>
                <a:gd name="T160" fmla="*/ 0 h 658"/>
                <a:gd name="T161" fmla="*/ 552 w 552"/>
                <a:gd name="T162" fmla="*/ 658 h 65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52" h="658">
                  <a:moveTo>
                    <a:pt x="552" y="154"/>
                  </a:moveTo>
                  <a:lnTo>
                    <a:pt x="542" y="164"/>
                  </a:lnTo>
                  <a:lnTo>
                    <a:pt x="523" y="185"/>
                  </a:lnTo>
                  <a:lnTo>
                    <a:pt x="497" y="214"/>
                  </a:lnTo>
                  <a:lnTo>
                    <a:pt x="464" y="248"/>
                  </a:lnTo>
                  <a:lnTo>
                    <a:pt x="428" y="284"/>
                  </a:lnTo>
                  <a:lnTo>
                    <a:pt x="387" y="329"/>
                  </a:lnTo>
                  <a:lnTo>
                    <a:pt x="342" y="372"/>
                  </a:lnTo>
                  <a:lnTo>
                    <a:pt x="299" y="420"/>
                  </a:lnTo>
                  <a:lnTo>
                    <a:pt x="253" y="465"/>
                  </a:lnTo>
                  <a:lnTo>
                    <a:pt x="213" y="506"/>
                  </a:lnTo>
                  <a:lnTo>
                    <a:pt x="174" y="548"/>
                  </a:lnTo>
                  <a:lnTo>
                    <a:pt x="137" y="584"/>
                  </a:lnTo>
                  <a:lnTo>
                    <a:pt x="108" y="615"/>
                  </a:lnTo>
                  <a:lnTo>
                    <a:pt x="85" y="638"/>
                  </a:lnTo>
                  <a:lnTo>
                    <a:pt x="69" y="654"/>
                  </a:lnTo>
                  <a:lnTo>
                    <a:pt x="65" y="658"/>
                  </a:lnTo>
                  <a:lnTo>
                    <a:pt x="52" y="645"/>
                  </a:lnTo>
                  <a:lnTo>
                    <a:pt x="40" y="623"/>
                  </a:lnTo>
                  <a:lnTo>
                    <a:pt x="30" y="596"/>
                  </a:lnTo>
                  <a:lnTo>
                    <a:pt x="19" y="566"/>
                  </a:lnTo>
                  <a:lnTo>
                    <a:pt x="12" y="538"/>
                  </a:lnTo>
                  <a:lnTo>
                    <a:pt x="7" y="514"/>
                  </a:lnTo>
                  <a:lnTo>
                    <a:pt x="1" y="498"/>
                  </a:lnTo>
                  <a:lnTo>
                    <a:pt x="0" y="491"/>
                  </a:lnTo>
                  <a:lnTo>
                    <a:pt x="1" y="491"/>
                  </a:lnTo>
                  <a:lnTo>
                    <a:pt x="3" y="491"/>
                  </a:lnTo>
                  <a:lnTo>
                    <a:pt x="10" y="491"/>
                  </a:lnTo>
                  <a:lnTo>
                    <a:pt x="19" y="486"/>
                  </a:lnTo>
                  <a:lnTo>
                    <a:pt x="27" y="479"/>
                  </a:lnTo>
                  <a:lnTo>
                    <a:pt x="40" y="470"/>
                  </a:lnTo>
                  <a:lnTo>
                    <a:pt x="58" y="457"/>
                  </a:lnTo>
                  <a:lnTo>
                    <a:pt x="70" y="437"/>
                  </a:lnTo>
                  <a:lnTo>
                    <a:pt x="82" y="424"/>
                  </a:lnTo>
                  <a:lnTo>
                    <a:pt x="102" y="405"/>
                  </a:lnTo>
                  <a:lnTo>
                    <a:pt x="124" y="378"/>
                  </a:lnTo>
                  <a:lnTo>
                    <a:pt x="150" y="351"/>
                  </a:lnTo>
                  <a:lnTo>
                    <a:pt x="180" y="319"/>
                  </a:lnTo>
                  <a:lnTo>
                    <a:pt x="213" y="283"/>
                  </a:lnTo>
                  <a:lnTo>
                    <a:pt x="247" y="251"/>
                  </a:lnTo>
                  <a:lnTo>
                    <a:pt x="285" y="214"/>
                  </a:lnTo>
                  <a:lnTo>
                    <a:pt x="319" y="176"/>
                  </a:lnTo>
                  <a:lnTo>
                    <a:pt x="354" y="143"/>
                  </a:lnTo>
                  <a:lnTo>
                    <a:pt x="388" y="110"/>
                  </a:lnTo>
                  <a:lnTo>
                    <a:pt x="418" y="78"/>
                  </a:lnTo>
                  <a:lnTo>
                    <a:pt x="447" y="52"/>
                  </a:lnTo>
                  <a:lnTo>
                    <a:pt x="470" y="30"/>
                  </a:lnTo>
                  <a:lnTo>
                    <a:pt x="492" y="12"/>
                  </a:lnTo>
                  <a:lnTo>
                    <a:pt x="503" y="0"/>
                  </a:lnTo>
                  <a:lnTo>
                    <a:pt x="505" y="42"/>
                  </a:lnTo>
                  <a:lnTo>
                    <a:pt x="515" y="91"/>
                  </a:lnTo>
                  <a:lnTo>
                    <a:pt x="529" y="134"/>
                  </a:lnTo>
                  <a:lnTo>
                    <a:pt x="552" y="154"/>
                  </a:lnTo>
                  <a:close/>
                </a:path>
              </a:pathLst>
            </a:custGeom>
            <a:solidFill>
              <a:srgbClr val="FFFFFF"/>
            </a:solidFill>
            <a:ln w="9525">
              <a:solidFill>
                <a:srgbClr val="0000FF"/>
              </a:solidFill>
              <a:round/>
              <a:headEnd/>
              <a:tailEnd/>
            </a:ln>
          </p:spPr>
          <p:txBody>
            <a:bodyPr/>
            <a:lstStyle/>
            <a:p>
              <a:endParaRPr lang="vi-VN"/>
            </a:p>
          </p:txBody>
        </p:sp>
        <p:sp>
          <p:nvSpPr>
            <p:cNvPr id="20492" name="Freeform 14"/>
            <p:cNvSpPr>
              <a:spLocks/>
            </p:cNvSpPr>
            <p:nvPr/>
          </p:nvSpPr>
          <p:spPr bwMode="auto">
            <a:xfrm>
              <a:off x="5743" y="3234"/>
              <a:ext cx="552" cy="658"/>
            </a:xfrm>
            <a:custGeom>
              <a:avLst/>
              <a:gdLst>
                <a:gd name="T0" fmla="*/ 552 w 552"/>
                <a:gd name="T1" fmla="*/ 154 h 658"/>
                <a:gd name="T2" fmla="*/ 552 w 552"/>
                <a:gd name="T3" fmla="*/ 154 h 658"/>
                <a:gd name="T4" fmla="*/ 542 w 552"/>
                <a:gd name="T5" fmla="*/ 164 h 658"/>
                <a:gd name="T6" fmla="*/ 523 w 552"/>
                <a:gd name="T7" fmla="*/ 185 h 658"/>
                <a:gd name="T8" fmla="*/ 497 w 552"/>
                <a:gd name="T9" fmla="*/ 214 h 658"/>
                <a:gd name="T10" fmla="*/ 464 w 552"/>
                <a:gd name="T11" fmla="*/ 248 h 658"/>
                <a:gd name="T12" fmla="*/ 428 w 552"/>
                <a:gd name="T13" fmla="*/ 284 h 658"/>
                <a:gd name="T14" fmla="*/ 387 w 552"/>
                <a:gd name="T15" fmla="*/ 329 h 658"/>
                <a:gd name="T16" fmla="*/ 342 w 552"/>
                <a:gd name="T17" fmla="*/ 372 h 658"/>
                <a:gd name="T18" fmla="*/ 299 w 552"/>
                <a:gd name="T19" fmla="*/ 420 h 658"/>
                <a:gd name="T20" fmla="*/ 253 w 552"/>
                <a:gd name="T21" fmla="*/ 465 h 658"/>
                <a:gd name="T22" fmla="*/ 213 w 552"/>
                <a:gd name="T23" fmla="*/ 506 h 658"/>
                <a:gd name="T24" fmla="*/ 174 w 552"/>
                <a:gd name="T25" fmla="*/ 548 h 658"/>
                <a:gd name="T26" fmla="*/ 137 w 552"/>
                <a:gd name="T27" fmla="*/ 584 h 658"/>
                <a:gd name="T28" fmla="*/ 108 w 552"/>
                <a:gd name="T29" fmla="*/ 615 h 658"/>
                <a:gd name="T30" fmla="*/ 85 w 552"/>
                <a:gd name="T31" fmla="*/ 638 h 658"/>
                <a:gd name="T32" fmla="*/ 69 w 552"/>
                <a:gd name="T33" fmla="*/ 654 h 658"/>
                <a:gd name="T34" fmla="*/ 65 w 552"/>
                <a:gd name="T35" fmla="*/ 658 h 658"/>
                <a:gd name="T36" fmla="*/ 65 w 552"/>
                <a:gd name="T37" fmla="*/ 658 h 658"/>
                <a:gd name="T38" fmla="*/ 52 w 552"/>
                <a:gd name="T39" fmla="*/ 645 h 658"/>
                <a:gd name="T40" fmla="*/ 40 w 552"/>
                <a:gd name="T41" fmla="*/ 623 h 658"/>
                <a:gd name="T42" fmla="*/ 30 w 552"/>
                <a:gd name="T43" fmla="*/ 596 h 658"/>
                <a:gd name="T44" fmla="*/ 19 w 552"/>
                <a:gd name="T45" fmla="*/ 566 h 658"/>
                <a:gd name="T46" fmla="*/ 12 w 552"/>
                <a:gd name="T47" fmla="*/ 538 h 658"/>
                <a:gd name="T48" fmla="*/ 7 w 552"/>
                <a:gd name="T49" fmla="*/ 514 h 658"/>
                <a:gd name="T50" fmla="*/ 1 w 552"/>
                <a:gd name="T51" fmla="*/ 498 h 658"/>
                <a:gd name="T52" fmla="*/ 0 w 552"/>
                <a:gd name="T53" fmla="*/ 491 h 658"/>
                <a:gd name="T54" fmla="*/ 0 w 552"/>
                <a:gd name="T55" fmla="*/ 491 h 658"/>
                <a:gd name="T56" fmla="*/ 1 w 552"/>
                <a:gd name="T57" fmla="*/ 491 h 658"/>
                <a:gd name="T58" fmla="*/ 3 w 552"/>
                <a:gd name="T59" fmla="*/ 491 h 658"/>
                <a:gd name="T60" fmla="*/ 10 w 552"/>
                <a:gd name="T61" fmla="*/ 491 h 658"/>
                <a:gd name="T62" fmla="*/ 19 w 552"/>
                <a:gd name="T63" fmla="*/ 486 h 658"/>
                <a:gd name="T64" fmla="*/ 27 w 552"/>
                <a:gd name="T65" fmla="*/ 479 h 658"/>
                <a:gd name="T66" fmla="*/ 40 w 552"/>
                <a:gd name="T67" fmla="*/ 470 h 658"/>
                <a:gd name="T68" fmla="*/ 58 w 552"/>
                <a:gd name="T69" fmla="*/ 457 h 658"/>
                <a:gd name="T70" fmla="*/ 70 w 552"/>
                <a:gd name="T71" fmla="*/ 437 h 658"/>
                <a:gd name="T72" fmla="*/ 70 w 552"/>
                <a:gd name="T73" fmla="*/ 437 h 658"/>
                <a:gd name="T74" fmla="*/ 82 w 552"/>
                <a:gd name="T75" fmla="*/ 424 h 658"/>
                <a:gd name="T76" fmla="*/ 102 w 552"/>
                <a:gd name="T77" fmla="*/ 405 h 658"/>
                <a:gd name="T78" fmla="*/ 124 w 552"/>
                <a:gd name="T79" fmla="*/ 378 h 658"/>
                <a:gd name="T80" fmla="*/ 150 w 552"/>
                <a:gd name="T81" fmla="*/ 351 h 658"/>
                <a:gd name="T82" fmla="*/ 180 w 552"/>
                <a:gd name="T83" fmla="*/ 319 h 658"/>
                <a:gd name="T84" fmla="*/ 213 w 552"/>
                <a:gd name="T85" fmla="*/ 283 h 658"/>
                <a:gd name="T86" fmla="*/ 247 w 552"/>
                <a:gd name="T87" fmla="*/ 251 h 658"/>
                <a:gd name="T88" fmla="*/ 285 w 552"/>
                <a:gd name="T89" fmla="*/ 214 h 658"/>
                <a:gd name="T90" fmla="*/ 319 w 552"/>
                <a:gd name="T91" fmla="*/ 176 h 658"/>
                <a:gd name="T92" fmla="*/ 354 w 552"/>
                <a:gd name="T93" fmla="*/ 143 h 658"/>
                <a:gd name="T94" fmla="*/ 388 w 552"/>
                <a:gd name="T95" fmla="*/ 110 h 658"/>
                <a:gd name="T96" fmla="*/ 418 w 552"/>
                <a:gd name="T97" fmla="*/ 78 h 658"/>
                <a:gd name="T98" fmla="*/ 447 w 552"/>
                <a:gd name="T99" fmla="*/ 52 h 658"/>
                <a:gd name="T100" fmla="*/ 470 w 552"/>
                <a:gd name="T101" fmla="*/ 30 h 658"/>
                <a:gd name="T102" fmla="*/ 492 w 552"/>
                <a:gd name="T103" fmla="*/ 12 h 658"/>
                <a:gd name="T104" fmla="*/ 503 w 552"/>
                <a:gd name="T105" fmla="*/ 0 h 658"/>
                <a:gd name="T106" fmla="*/ 503 w 552"/>
                <a:gd name="T107" fmla="*/ 0 h 658"/>
                <a:gd name="T108" fmla="*/ 505 w 552"/>
                <a:gd name="T109" fmla="*/ 42 h 658"/>
                <a:gd name="T110" fmla="*/ 515 w 552"/>
                <a:gd name="T111" fmla="*/ 91 h 658"/>
                <a:gd name="T112" fmla="*/ 529 w 552"/>
                <a:gd name="T113" fmla="*/ 134 h 658"/>
                <a:gd name="T114" fmla="*/ 552 w 552"/>
                <a:gd name="T115" fmla="*/ 154 h 65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52"/>
                <a:gd name="T175" fmla="*/ 0 h 658"/>
                <a:gd name="T176" fmla="*/ 552 w 552"/>
                <a:gd name="T177" fmla="*/ 658 h 65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52" h="658">
                  <a:moveTo>
                    <a:pt x="552" y="154"/>
                  </a:moveTo>
                  <a:lnTo>
                    <a:pt x="552" y="154"/>
                  </a:lnTo>
                  <a:lnTo>
                    <a:pt x="542" y="164"/>
                  </a:lnTo>
                  <a:lnTo>
                    <a:pt x="523" y="185"/>
                  </a:lnTo>
                  <a:lnTo>
                    <a:pt x="497" y="214"/>
                  </a:lnTo>
                  <a:lnTo>
                    <a:pt x="464" y="248"/>
                  </a:lnTo>
                  <a:lnTo>
                    <a:pt x="428" y="284"/>
                  </a:lnTo>
                  <a:lnTo>
                    <a:pt x="387" y="329"/>
                  </a:lnTo>
                  <a:lnTo>
                    <a:pt x="342" y="372"/>
                  </a:lnTo>
                  <a:lnTo>
                    <a:pt x="299" y="420"/>
                  </a:lnTo>
                  <a:lnTo>
                    <a:pt x="253" y="465"/>
                  </a:lnTo>
                  <a:lnTo>
                    <a:pt x="213" y="506"/>
                  </a:lnTo>
                  <a:lnTo>
                    <a:pt x="174" y="548"/>
                  </a:lnTo>
                  <a:lnTo>
                    <a:pt x="137" y="584"/>
                  </a:lnTo>
                  <a:lnTo>
                    <a:pt x="108" y="615"/>
                  </a:lnTo>
                  <a:lnTo>
                    <a:pt x="85" y="638"/>
                  </a:lnTo>
                  <a:lnTo>
                    <a:pt x="69" y="654"/>
                  </a:lnTo>
                  <a:lnTo>
                    <a:pt x="65" y="658"/>
                  </a:lnTo>
                  <a:lnTo>
                    <a:pt x="52" y="645"/>
                  </a:lnTo>
                  <a:lnTo>
                    <a:pt x="40" y="623"/>
                  </a:lnTo>
                  <a:lnTo>
                    <a:pt x="30" y="596"/>
                  </a:lnTo>
                  <a:lnTo>
                    <a:pt x="19" y="566"/>
                  </a:lnTo>
                  <a:lnTo>
                    <a:pt x="12" y="538"/>
                  </a:lnTo>
                  <a:lnTo>
                    <a:pt x="7" y="514"/>
                  </a:lnTo>
                  <a:lnTo>
                    <a:pt x="1" y="498"/>
                  </a:lnTo>
                  <a:lnTo>
                    <a:pt x="0" y="491"/>
                  </a:lnTo>
                  <a:lnTo>
                    <a:pt x="1" y="491"/>
                  </a:lnTo>
                  <a:lnTo>
                    <a:pt x="3" y="491"/>
                  </a:lnTo>
                  <a:lnTo>
                    <a:pt x="10" y="491"/>
                  </a:lnTo>
                  <a:lnTo>
                    <a:pt x="19" y="486"/>
                  </a:lnTo>
                  <a:lnTo>
                    <a:pt x="27" y="479"/>
                  </a:lnTo>
                  <a:lnTo>
                    <a:pt x="40" y="470"/>
                  </a:lnTo>
                  <a:lnTo>
                    <a:pt x="58" y="457"/>
                  </a:lnTo>
                  <a:lnTo>
                    <a:pt x="70" y="437"/>
                  </a:lnTo>
                  <a:lnTo>
                    <a:pt x="82" y="424"/>
                  </a:lnTo>
                  <a:lnTo>
                    <a:pt x="102" y="405"/>
                  </a:lnTo>
                  <a:lnTo>
                    <a:pt x="124" y="378"/>
                  </a:lnTo>
                  <a:lnTo>
                    <a:pt x="150" y="351"/>
                  </a:lnTo>
                  <a:lnTo>
                    <a:pt x="180" y="319"/>
                  </a:lnTo>
                  <a:lnTo>
                    <a:pt x="213" y="283"/>
                  </a:lnTo>
                  <a:lnTo>
                    <a:pt x="247" y="251"/>
                  </a:lnTo>
                  <a:lnTo>
                    <a:pt x="285" y="214"/>
                  </a:lnTo>
                  <a:lnTo>
                    <a:pt x="319" y="176"/>
                  </a:lnTo>
                  <a:lnTo>
                    <a:pt x="354" y="143"/>
                  </a:lnTo>
                  <a:lnTo>
                    <a:pt x="388" y="110"/>
                  </a:lnTo>
                  <a:lnTo>
                    <a:pt x="418" y="78"/>
                  </a:lnTo>
                  <a:lnTo>
                    <a:pt x="447" y="52"/>
                  </a:lnTo>
                  <a:lnTo>
                    <a:pt x="470" y="30"/>
                  </a:lnTo>
                  <a:lnTo>
                    <a:pt x="492" y="12"/>
                  </a:lnTo>
                  <a:lnTo>
                    <a:pt x="503" y="0"/>
                  </a:lnTo>
                  <a:lnTo>
                    <a:pt x="505" y="42"/>
                  </a:lnTo>
                  <a:lnTo>
                    <a:pt x="515" y="91"/>
                  </a:lnTo>
                  <a:lnTo>
                    <a:pt x="529" y="134"/>
                  </a:lnTo>
                  <a:lnTo>
                    <a:pt x="552" y="154"/>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493" name="Freeform 15"/>
            <p:cNvSpPr>
              <a:spLocks/>
            </p:cNvSpPr>
            <p:nvPr/>
          </p:nvSpPr>
          <p:spPr bwMode="auto">
            <a:xfrm>
              <a:off x="4914" y="2918"/>
              <a:ext cx="1407" cy="1020"/>
            </a:xfrm>
            <a:custGeom>
              <a:avLst/>
              <a:gdLst>
                <a:gd name="T0" fmla="*/ 317 w 1407"/>
                <a:gd name="T1" fmla="*/ 762 h 1020"/>
                <a:gd name="T2" fmla="*/ 261 w 1407"/>
                <a:gd name="T3" fmla="*/ 681 h 1020"/>
                <a:gd name="T4" fmla="*/ 231 w 1407"/>
                <a:gd name="T5" fmla="*/ 603 h 1020"/>
                <a:gd name="T6" fmla="*/ 238 w 1407"/>
                <a:gd name="T7" fmla="*/ 544 h 1020"/>
                <a:gd name="T8" fmla="*/ 109 w 1407"/>
                <a:gd name="T9" fmla="*/ 488 h 1020"/>
                <a:gd name="T10" fmla="*/ 103 w 1407"/>
                <a:gd name="T11" fmla="*/ 550 h 1020"/>
                <a:gd name="T12" fmla="*/ 133 w 1407"/>
                <a:gd name="T13" fmla="*/ 629 h 1020"/>
                <a:gd name="T14" fmla="*/ 189 w 1407"/>
                <a:gd name="T15" fmla="*/ 708 h 1020"/>
                <a:gd name="T16" fmla="*/ 255 w 1407"/>
                <a:gd name="T17" fmla="*/ 752 h 1020"/>
                <a:gd name="T18" fmla="*/ 218 w 1407"/>
                <a:gd name="T19" fmla="*/ 736 h 1020"/>
                <a:gd name="T20" fmla="*/ 189 w 1407"/>
                <a:gd name="T21" fmla="*/ 726 h 1020"/>
                <a:gd name="T22" fmla="*/ 97 w 1407"/>
                <a:gd name="T23" fmla="*/ 672 h 1020"/>
                <a:gd name="T24" fmla="*/ 41 w 1407"/>
                <a:gd name="T25" fmla="*/ 592 h 1020"/>
                <a:gd name="T26" fmla="*/ 12 w 1407"/>
                <a:gd name="T27" fmla="*/ 512 h 1020"/>
                <a:gd name="T28" fmla="*/ 18 w 1407"/>
                <a:gd name="T29" fmla="*/ 453 h 1020"/>
                <a:gd name="T30" fmla="*/ 31 w 1407"/>
                <a:gd name="T31" fmla="*/ 442 h 1020"/>
                <a:gd name="T32" fmla="*/ 40 w 1407"/>
                <a:gd name="T33" fmla="*/ 407 h 1020"/>
                <a:gd name="T34" fmla="*/ 80 w 1407"/>
                <a:gd name="T35" fmla="*/ 355 h 1020"/>
                <a:gd name="T36" fmla="*/ 159 w 1407"/>
                <a:gd name="T37" fmla="*/ 271 h 1020"/>
                <a:gd name="T38" fmla="*/ 283 w 1407"/>
                <a:gd name="T39" fmla="*/ 150 h 1020"/>
                <a:gd name="T40" fmla="*/ 406 w 1407"/>
                <a:gd name="T41" fmla="*/ 23 h 1020"/>
                <a:gd name="T42" fmla="*/ 437 w 1407"/>
                <a:gd name="T43" fmla="*/ 2 h 1020"/>
                <a:gd name="T44" fmla="*/ 474 w 1407"/>
                <a:gd name="T45" fmla="*/ 4 h 1020"/>
                <a:gd name="T46" fmla="*/ 539 w 1407"/>
                <a:gd name="T47" fmla="*/ 26 h 1020"/>
                <a:gd name="T48" fmla="*/ 694 w 1407"/>
                <a:gd name="T49" fmla="*/ 77 h 1020"/>
                <a:gd name="T50" fmla="*/ 899 w 1407"/>
                <a:gd name="T51" fmla="*/ 139 h 1020"/>
                <a:gd name="T52" fmla="*/ 1105 w 1407"/>
                <a:gd name="T53" fmla="*/ 202 h 1020"/>
                <a:gd name="T54" fmla="*/ 1259 w 1407"/>
                <a:gd name="T55" fmla="*/ 253 h 1020"/>
                <a:gd name="T56" fmla="*/ 1334 w 1407"/>
                <a:gd name="T57" fmla="*/ 281 h 1020"/>
                <a:gd name="T58" fmla="*/ 1332 w 1407"/>
                <a:gd name="T59" fmla="*/ 316 h 1020"/>
                <a:gd name="T60" fmla="*/ 1276 w 1407"/>
                <a:gd name="T61" fmla="*/ 368 h 1020"/>
                <a:gd name="T62" fmla="*/ 1183 w 1407"/>
                <a:gd name="T63" fmla="*/ 459 h 1020"/>
                <a:gd name="T64" fmla="*/ 1076 w 1407"/>
                <a:gd name="T65" fmla="*/ 567 h 1020"/>
                <a:gd name="T66" fmla="*/ 979 w 1407"/>
                <a:gd name="T67" fmla="*/ 667 h 1020"/>
                <a:gd name="T68" fmla="*/ 911 w 1407"/>
                <a:gd name="T69" fmla="*/ 740 h 1020"/>
                <a:gd name="T70" fmla="*/ 869 w 1407"/>
                <a:gd name="T71" fmla="*/ 786 h 1020"/>
                <a:gd name="T72" fmla="*/ 839 w 1407"/>
                <a:gd name="T73" fmla="*/ 807 h 1020"/>
                <a:gd name="T74" fmla="*/ 829 w 1407"/>
                <a:gd name="T75" fmla="*/ 807 h 1020"/>
                <a:gd name="T76" fmla="*/ 841 w 1407"/>
                <a:gd name="T77" fmla="*/ 854 h 1020"/>
                <a:gd name="T78" fmla="*/ 869 w 1407"/>
                <a:gd name="T79" fmla="*/ 939 h 1020"/>
                <a:gd name="T80" fmla="*/ 898 w 1407"/>
                <a:gd name="T81" fmla="*/ 970 h 1020"/>
                <a:gd name="T82" fmla="*/ 966 w 1407"/>
                <a:gd name="T83" fmla="*/ 900 h 1020"/>
                <a:gd name="T84" fmla="*/ 1082 w 1407"/>
                <a:gd name="T85" fmla="*/ 781 h 1020"/>
                <a:gd name="T86" fmla="*/ 1216 w 1407"/>
                <a:gd name="T87" fmla="*/ 645 h 1020"/>
                <a:gd name="T88" fmla="*/ 1326 w 1407"/>
                <a:gd name="T89" fmla="*/ 530 h 1020"/>
                <a:gd name="T90" fmla="*/ 1381 w 1407"/>
                <a:gd name="T91" fmla="*/ 470 h 1020"/>
                <a:gd name="T92" fmla="*/ 1401 w 1407"/>
                <a:gd name="T93" fmla="*/ 485 h 1020"/>
                <a:gd name="T94" fmla="*/ 1302 w 1407"/>
                <a:gd name="T95" fmla="*/ 590 h 1020"/>
                <a:gd name="T96" fmla="*/ 1183 w 1407"/>
                <a:gd name="T97" fmla="*/ 714 h 1020"/>
                <a:gd name="T98" fmla="*/ 1081 w 1407"/>
                <a:gd name="T99" fmla="*/ 825 h 1020"/>
                <a:gd name="T100" fmla="*/ 1000 w 1407"/>
                <a:gd name="T101" fmla="*/ 915 h 1020"/>
                <a:gd name="T102" fmla="*/ 945 w 1407"/>
                <a:gd name="T103" fmla="*/ 970 h 1020"/>
                <a:gd name="T104" fmla="*/ 928 w 1407"/>
                <a:gd name="T105" fmla="*/ 990 h 1020"/>
                <a:gd name="T106" fmla="*/ 914 w 1407"/>
                <a:gd name="T107" fmla="*/ 1016 h 1020"/>
                <a:gd name="T108" fmla="*/ 876 w 1407"/>
                <a:gd name="T109" fmla="*/ 1016 h 1020"/>
                <a:gd name="T110" fmla="*/ 839 w 1407"/>
                <a:gd name="T111" fmla="*/ 995 h 1020"/>
                <a:gd name="T112" fmla="*/ 779 w 1407"/>
                <a:gd name="T113" fmla="*/ 968 h 1020"/>
                <a:gd name="T114" fmla="*/ 690 w 1407"/>
                <a:gd name="T115" fmla="*/ 931 h 1020"/>
                <a:gd name="T116" fmla="*/ 585 w 1407"/>
                <a:gd name="T117" fmla="*/ 884 h 1020"/>
                <a:gd name="T118" fmla="*/ 474 w 1407"/>
                <a:gd name="T119" fmla="*/ 840 h 102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407"/>
                <a:gd name="T181" fmla="*/ 0 h 1020"/>
                <a:gd name="T182" fmla="*/ 1407 w 1407"/>
                <a:gd name="T183" fmla="*/ 1020 h 102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407" h="1020">
                  <a:moveTo>
                    <a:pt x="401" y="808"/>
                  </a:moveTo>
                  <a:lnTo>
                    <a:pt x="353" y="786"/>
                  </a:lnTo>
                  <a:lnTo>
                    <a:pt x="317" y="762"/>
                  </a:lnTo>
                  <a:lnTo>
                    <a:pt x="293" y="736"/>
                  </a:lnTo>
                  <a:lnTo>
                    <a:pt x="274" y="708"/>
                  </a:lnTo>
                  <a:lnTo>
                    <a:pt x="261" y="681"/>
                  </a:lnTo>
                  <a:lnTo>
                    <a:pt x="251" y="655"/>
                  </a:lnTo>
                  <a:lnTo>
                    <a:pt x="242" y="629"/>
                  </a:lnTo>
                  <a:lnTo>
                    <a:pt x="231" y="603"/>
                  </a:lnTo>
                  <a:lnTo>
                    <a:pt x="219" y="570"/>
                  </a:lnTo>
                  <a:lnTo>
                    <a:pt x="224" y="550"/>
                  </a:lnTo>
                  <a:lnTo>
                    <a:pt x="238" y="544"/>
                  </a:lnTo>
                  <a:lnTo>
                    <a:pt x="257" y="550"/>
                  </a:lnTo>
                  <a:lnTo>
                    <a:pt x="129" y="496"/>
                  </a:lnTo>
                  <a:lnTo>
                    <a:pt x="109" y="488"/>
                  </a:lnTo>
                  <a:lnTo>
                    <a:pt x="96" y="496"/>
                  </a:lnTo>
                  <a:lnTo>
                    <a:pt x="92" y="517"/>
                  </a:lnTo>
                  <a:lnTo>
                    <a:pt x="103" y="550"/>
                  </a:lnTo>
                  <a:lnTo>
                    <a:pt x="113" y="576"/>
                  </a:lnTo>
                  <a:lnTo>
                    <a:pt x="122" y="600"/>
                  </a:lnTo>
                  <a:lnTo>
                    <a:pt x="133" y="629"/>
                  </a:lnTo>
                  <a:lnTo>
                    <a:pt x="146" y="655"/>
                  </a:lnTo>
                  <a:lnTo>
                    <a:pt x="163" y="684"/>
                  </a:lnTo>
                  <a:lnTo>
                    <a:pt x="189" y="708"/>
                  </a:lnTo>
                  <a:lnTo>
                    <a:pt x="224" y="736"/>
                  </a:lnTo>
                  <a:lnTo>
                    <a:pt x="270" y="757"/>
                  </a:lnTo>
                  <a:lnTo>
                    <a:pt x="255" y="752"/>
                  </a:lnTo>
                  <a:lnTo>
                    <a:pt x="242" y="747"/>
                  </a:lnTo>
                  <a:lnTo>
                    <a:pt x="230" y="743"/>
                  </a:lnTo>
                  <a:lnTo>
                    <a:pt x="218" y="736"/>
                  </a:lnTo>
                  <a:lnTo>
                    <a:pt x="208" y="731"/>
                  </a:lnTo>
                  <a:lnTo>
                    <a:pt x="198" y="727"/>
                  </a:lnTo>
                  <a:lnTo>
                    <a:pt x="189" y="726"/>
                  </a:lnTo>
                  <a:lnTo>
                    <a:pt x="181" y="721"/>
                  </a:lnTo>
                  <a:lnTo>
                    <a:pt x="133" y="697"/>
                  </a:lnTo>
                  <a:lnTo>
                    <a:pt x="97" y="672"/>
                  </a:lnTo>
                  <a:lnTo>
                    <a:pt x="71" y="646"/>
                  </a:lnTo>
                  <a:lnTo>
                    <a:pt x="54" y="622"/>
                  </a:lnTo>
                  <a:lnTo>
                    <a:pt x="41" y="592"/>
                  </a:lnTo>
                  <a:lnTo>
                    <a:pt x="31" y="567"/>
                  </a:lnTo>
                  <a:lnTo>
                    <a:pt x="23" y="540"/>
                  </a:lnTo>
                  <a:lnTo>
                    <a:pt x="12" y="512"/>
                  </a:lnTo>
                  <a:lnTo>
                    <a:pt x="0" y="480"/>
                  </a:lnTo>
                  <a:lnTo>
                    <a:pt x="4" y="459"/>
                  </a:lnTo>
                  <a:lnTo>
                    <a:pt x="18" y="453"/>
                  </a:lnTo>
                  <a:lnTo>
                    <a:pt x="38" y="462"/>
                  </a:lnTo>
                  <a:lnTo>
                    <a:pt x="34" y="453"/>
                  </a:lnTo>
                  <a:lnTo>
                    <a:pt x="31" y="442"/>
                  </a:lnTo>
                  <a:lnTo>
                    <a:pt x="31" y="433"/>
                  </a:lnTo>
                  <a:lnTo>
                    <a:pt x="34" y="420"/>
                  </a:lnTo>
                  <a:lnTo>
                    <a:pt x="40" y="407"/>
                  </a:lnTo>
                  <a:lnTo>
                    <a:pt x="48" y="391"/>
                  </a:lnTo>
                  <a:lnTo>
                    <a:pt x="61" y="374"/>
                  </a:lnTo>
                  <a:lnTo>
                    <a:pt x="80" y="355"/>
                  </a:lnTo>
                  <a:lnTo>
                    <a:pt x="100" y="332"/>
                  </a:lnTo>
                  <a:lnTo>
                    <a:pt x="126" y="304"/>
                  </a:lnTo>
                  <a:lnTo>
                    <a:pt x="159" y="271"/>
                  </a:lnTo>
                  <a:lnTo>
                    <a:pt x="194" y="235"/>
                  </a:lnTo>
                  <a:lnTo>
                    <a:pt x="235" y="195"/>
                  </a:lnTo>
                  <a:lnTo>
                    <a:pt x="283" y="150"/>
                  </a:lnTo>
                  <a:lnTo>
                    <a:pt x="334" y="95"/>
                  </a:lnTo>
                  <a:lnTo>
                    <a:pt x="393" y="36"/>
                  </a:lnTo>
                  <a:lnTo>
                    <a:pt x="406" y="23"/>
                  </a:lnTo>
                  <a:lnTo>
                    <a:pt x="418" y="12"/>
                  </a:lnTo>
                  <a:lnTo>
                    <a:pt x="429" y="4"/>
                  </a:lnTo>
                  <a:lnTo>
                    <a:pt x="437" y="2"/>
                  </a:lnTo>
                  <a:lnTo>
                    <a:pt x="448" y="0"/>
                  </a:lnTo>
                  <a:lnTo>
                    <a:pt x="460" y="2"/>
                  </a:lnTo>
                  <a:lnTo>
                    <a:pt x="474" y="4"/>
                  </a:lnTo>
                  <a:lnTo>
                    <a:pt x="493" y="10"/>
                  </a:lnTo>
                  <a:lnTo>
                    <a:pt x="510" y="16"/>
                  </a:lnTo>
                  <a:lnTo>
                    <a:pt x="539" y="26"/>
                  </a:lnTo>
                  <a:lnTo>
                    <a:pt x="580" y="40"/>
                  </a:lnTo>
                  <a:lnTo>
                    <a:pt x="634" y="55"/>
                  </a:lnTo>
                  <a:lnTo>
                    <a:pt x="694" y="77"/>
                  </a:lnTo>
                  <a:lnTo>
                    <a:pt x="760" y="95"/>
                  </a:lnTo>
                  <a:lnTo>
                    <a:pt x="829" y="117"/>
                  </a:lnTo>
                  <a:lnTo>
                    <a:pt x="899" y="139"/>
                  </a:lnTo>
                  <a:lnTo>
                    <a:pt x="970" y="160"/>
                  </a:lnTo>
                  <a:lnTo>
                    <a:pt x="1040" y="182"/>
                  </a:lnTo>
                  <a:lnTo>
                    <a:pt x="1105" y="202"/>
                  </a:lnTo>
                  <a:lnTo>
                    <a:pt x="1165" y="219"/>
                  </a:lnTo>
                  <a:lnTo>
                    <a:pt x="1217" y="240"/>
                  </a:lnTo>
                  <a:lnTo>
                    <a:pt x="1259" y="253"/>
                  </a:lnTo>
                  <a:lnTo>
                    <a:pt x="1289" y="261"/>
                  </a:lnTo>
                  <a:lnTo>
                    <a:pt x="1306" y="267"/>
                  </a:lnTo>
                  <a:lnTo>
                    <a:pt x="1334" y="281"/>
                  </a:lnTo>
                  <a:lnTo>
                    <a:pt x="1345" y="293"/>
                  </a:lnTo>
                  <a:lnTo>
                    <a:pt x="1341" y="304"/>
                  </a:lnTo>
                  <a:lnTo>
                    <a:pt x="1332" y="316"/>
                  </a:lnTo>
                  <a:lnTo>
                    <a:pt x="1321" y="328"/>
                  </a:lnTo>
                  <a:lnTo>
                    <a:pt x="1299" y="346"/>
                  </a:lnTo>
                  <a:lnTo>
                    <a:pt x="1276" y="368"/>
                  </a:lnTo>
                  <a:lnTo>
                    <a:pt x="1247" y="394"/>
                  </a:lnTo>
                  <a:lnTo>
                    <a:pt x="1217" y="426"/>
                  </a:lnTo>
                  <a:lnTo>
                    <a:pt x="1183" y="459"/>
                  </a:lnTo>
                  <a:lnTo>
                    <a:pt x="1148" y="492"/>
                  </a:lnTo>
                  <a:lnTo>
                    <a:pt x="1114" y="530"/>
                  </a:lnTo>
                  <a:lnTo>
                    <a:pt x="1076" y="567"/>
                  </a:lnTo>
                  <a:lnTo>
                    <a:pt x="1042" y="599"/>
                  </a:lnTo>
                  <a:lnTo>
                    <a:pt x="1009" y="635"/>
                  </a:lnTo>
                  <a:lnTo>
                    <a:pt x="979" y="667"/>
                  </a:lnTo>
                  <a:lnTo>
                    <a:pt x="953" y="694"/>
                  </a:lnTo>
                  <a:lnTo>
                    <a:pt x="931" y="721"/>
                  </a:lnTo>
                  <a:lnTo>
                    <a:pt x="911" y="740"/>
                  </a:lnTo>
                  <a:lnTo>
                    <a:pt x="899" y="753"/>
                  </a:lnTo>
                  <a:lnTo>
                    <a:pt x="887" y="773"/>
                  </a:lnTo>
                  <a:lnTo>
                    <a:pt x="869" y="786"/>
                  </a:lnTo>
                  <a:lnTo>
                    <a:pt x="856" y="795"/>
                  </a:lnTo>
                  <a:lnTo>
                    <a:pt x="848" y="802"/>
                  </a:lnTo>
                  <a:lnTo>
                    <a:pt x="839" y="807"/>
                  </a:lnTo>
                  <a:lnTo>
                    <a:pt x="832" y="807"/>
                  </a:lnTo>
                  <a:lnTo>
                    <a:pt x="830" y="807"/>
                  </a:lnTo>
                  <a:lnTo>
                    <a:pt x="829" y="807"/>
                  </a:lnTo>
                  <a:lnTo>
                    <a:pt x="830" y="814"/>
                  </a:lnTo>
                  <a:lnTo>
                    <a:pt x="836" y="830"/>
                  </a:lnTo>
                  <a:lnTo>
                    <a:pt x="841" y="854"/>
                  </a:lnTo>
                  <a:lnTo>
                    <a:pt x="848" y="882"/>
                  </a:lnTo>
                  <a:lnTo>
                    <a:pt x="859" y="912"/>
                  </a:lnTo>
                  <a:lnTo>
                    <a:pt x="869" y="939"/>
                  </a:lnTo>
                  <a:lnTo>
                    <a:pt x="881" y="961"/>
                  </a:lnTo>
                  <a:lnTo>
                    <a:pt x="894" y="974"/>
                  </a:lnTo>
                  <a:lnTo>
                    <a:pt x="898" y="970"/>
                  </a:lnTo>
                  <a:lnTo>
                    <a:pt x="914" y="954"/>
                  </a:lnTo>
                  <a:lnTo>
                    <a:pt x="937" y="931"/>
                  </a:lnTo>
                  <a:lnTo>
                    <a:pt x="966" y="900"/>
                  </a:lnTo>
                  <a:lnTo>
                    <a:pt x="1003" y="864"/>
                  </a:lnTo>
                  <a:lnTo>
                    <a:pt x="1042" y="822"/>
                  </a:lnTo>
                  <a:lnTo>
                    <a:pt x="1082" y="781"/>
                  </a:lnTo>
                  <a:lnTo>
                    <a:pt x="1128" y="736"/>
                  </a:lnTo>
                  <a:lnTo>
                    <a:pt x="1171" y="688"/>
                  </a:lnTo>
                  <a:lnTo>
                    <a:pt x="1216" y="645"/>
                  </a:lnTo>
                  <a:lnTo>
                    <a:pt x="1257" y="600"/>
                  </a:lnTo>
                  <a:lnTo>
                    <a:pt x="1293" y="564"/>
                  </a:lnTo>
                  <a:lnTo>
                    <a:pt x="1326" y="530"/>
                  </a:lnTo>
                  <a:lnTo>
                    <a:pt x="1352" y="501"/>
                  </a:lnTo>
                  <a:lnTo>
                    <a:pt x="1371" y="480"/>
                  </a:lnTo>
                  <a:lnTo>
                    <a:pt x="1381" y="470"/>
                  </a:lnTo>
                  <a:lnTo>
                    <a:pt x="1398" y="457"/>
                  </a:lnTo>
                  <a:lnTo>
                    <a:pt x="1407" y="466"/>
                  </a:lnTo>
                  <a:lnTo>
                    <a:pt x="1401" y="485"/>
                  </a:lnTo>
                  <a:lnTo>
                    <a:pt x="1390" y="508"/>
                  </a:lnTo>
                  <a:lnTo>
                    <a:pt x="1345" y="548"/>
                  </a:lnTo>
                  <a:lnTo>
                    <a:pt x="1302" y="590"/>
                  </a:lnTo>
                  <a:lnTo>
                    <a:pt x="1262" y="632"/>
                  </a:lnTo>
                  <a:lnTo>
                    <a:pt x="1220" y="672"/>
                  </a:lnTo>
                  <a:lnTo>
                    <a:pt x="1183" y="714"/>
                  </a:lnTo>
                  <a:lnTo>
                    <a:pt x="1145" y="752"/>
                  </a:lnTo>
                  <a:lnTo>
                    <a:pt x="1114" y="789"/>
                  </a:lnTo>
                  <a:lnTo>
                    <a:pt x="1081" y="825"/>
                  </a:lnTo>
                  <a:lnTo>
                    <a:pt x="1049" y="857"/>
                  </a:lnTo>
                  <a:lnTo>
                    <a:pt x="1023" y="886"/>
                  </a:lnTo>
                  <a:lnTo>
                    <a:pt x="1000" y="915"/>
                  </a:lnTo>
                  <a:lnTo>
                    <a:pt x="979" y="936"/>
                  </a:lnTo>
                  <a:lnTo>
                    <a:pt x="961" y="957"/>
                  </a:lnTo>
                  <a:lnTo>
                    <a:pt x="945" y="970"/>
                  </a:lnTo>
                  <a:lnTo>
                    <a:pt x="935" y="978"/>
                  </a:lnTo>
                  <a:lnTo>
                    <a:pt x="927" y="980"/>
                  </a:lnTo>
                  <a:lnTo>
                    <a:pt x="928" y="990"/>
                  </a:lnTo>
                  <a:lnTo>
                    <a:pt x="927" y="1000"/>
                  </a:lnTo>
                  <a:lnTo>
                    <a:pt x="922" y="1008"/>
                  </a:lnTo>
                  <a:lnTo>
                    <a:pt x="914" y="1016"/>
                  </a:lnTo>
                  <a:lnTo>
                    <a:pt x="902" y="1020"/>
                  </a:lnTo>
                  <a:lnTo>
                    <a:pt x="889" y="1020"/>
                  </a:lnTo>
                  <a:lnTo>
                    <a:pt x="876" y="1016"/>
                  </a:lnTo>
                  <a:lnTo>
                    <a:pt x="861" y="1008"/>
                  </a:lnTo>
                  <a:lnTo>
                    <a:pt x="852" y="1004"/>
                  </a:lnTo>
                  <a:lnTo>
                    <a:pt x="839" y="995"/>
                  </a:lnTo>
                  <a:lnTo>
                    <a:pt x="822" y="985"/>
                  </a:lnTo>
                  <a:lnTo>
                    <a:pt x="802" y="978"/>
                  </a:lnTo>
                  <a:lnTo>
                    <a:pt x="779" y="968"/>
                  </a:lnTo>
                  <a:lnTo>
                    <a:pt x="753" y="957"/>
                  </a:lnTo>
                  <a:lnTo>
                    <a:pt x="723" y="944"/>
                  </a:lnTo>
                  <a:lnTo>
                    <a:pt x="690" y="931"/>
                  </a:lnTo>
                  <a:lnTo>
                    <a:pt x="657" y="916"/>
                  </a:lnTo>
                  <a:lnTo>
                    <a:pt x="622" y="900"/>
                  </a:lnTo>
                  <a:lnTo>
                    <a:pt x="585" y="884"/>
                  </a:lnTo>
                  <a:lnTo>
                    <a:pt x="549" y="869"/>
                  </a:lnTo>
                  <a:lnTo>
                    <a:pt x="511" y="854"/>
                  </a:lnTo>
                  <a:lnTo>
                    <a:pt x="474" y="840"/>
                  </a:lnTo>
                  <a:lnTo>
                    <a:pt x="437" y="825"/>
                  </a:lnTo>
                  <a:lnTo>
                    <a:pt x="401" y="808"/>
                  </a:lnTo>
                  <a:close/>
                </a:path>
              </a:pathLst>
            </a:custGeom>
            <a:solidFill>
              <a:srgbClr val="7F7F7F"/>
            </a:solidFill>
            <a:ln w="9525">
              <a:solidFill>
                <a:srgbClr val="0000FF"/>
              </a:solidFill>
              <a:round/>
              <a:headEnd/>
              <a:tailEnd/>
            </a:ln>
          </p:spPr>
          <p:txBody>
            <a:bodyPr/>
            <a:lstStyle/>
            <a:p>
              <a:endParaRPr lang="vi-VN"/>
            </a:p>
          </p:txBody>
        </p:sp>
        <p:sp>
          <p:nvSpPr>
            <p:cNvPr id="20494" name="Freeform 16"/>
            <p:cNvSpPr>
              <a:spLocks/>
            </p:cNvSpPr>
            <p:nvPr/>
          </p:nvSpPr>
          <p:spPr bwMode="auto">
            <a:xfrm>
              <a:off x="4914" y="2918"/>
              <a:ext cx="1407" cy="1020"/>
            </a:xfrm>
            <a:custGeom>
              <a:avLst/>
              <a:gdLst>
                <a:gd name="T0" fmla="*/ 317 w 1407"/>
                <a:gd name="T1" fmla="*/ 762 h 1020"/>
                <a:gd name="T2" fmla="*/ 251 w 1407"/>
                <a:gd name="T3" fmla="*/ 655 h 1020"/>
                <a:gd name="T4" fmla="*/ 219 w 1407"/>
                <a:gd name="T5" fmla="*/ 570 h 1020"/>
                <a:gd name="T6" fmla="*/ 129 w 1407"/>
                <a:gd name="T7" fmla="*/ 496 h 1020"/>
                <a:gd name="T8" fmla="*/ 92 w 1407"/>
                <a:gd name="T9" fmla="*/ 517 h 1020"/>
                <a:gd name="T10" fmla="*/ 122 w 1407"/>
                <a:gd name="T11" fmla="*/ 600 h 1020"/>
                <a:gd name="T12" fmla="*/ 189 w 1407"/>
                <a:gd name="T13" fmla="*/ 708 h 1020"/>
                <a:gd name="T14" fmla="*/ 255 w 1407"/>
                <a:gd name="T15" fmla="*/ 752 h 1020"/>
                <a:gd name="T16" fmla="*/ 208 w 1407"/>
                <a:gd name="T17" fmla="*/ 731 h 1020"/>
                <a:gd name="T18" fmla="*/ 181 w 1407"/>
                <a:gd name="T19" fmla="*/ 721 h 1020"/>
                <a:gd name="T20" fmla="*/ 54 w 1407"/>
                <a:gd name="T21" fmla="*/ 622 h 1020"/>
                <a:gd name="T22" fmla="*/ 12 w 1407"/>
                <a:gd name="T23" fmla="*/ 512 h 1020"/>
                <a:gd name="T24" fmla="*/ 18 w 1407"/>
                <a:gd name="T25" fmla="*/ 453 h 1020"/>
                <a:gd name="T26" fmla="*/ 31 w 1407"/>
                <a:gd name="T27" fmla="*/ 442 h 1020"/>
                <a:gd name="T28" fmla="*/ 48 w 1407"/>
                <a:gd name="T29" fmla="*/ 391 h 1020"/>
                <a:gd name="T30" fmla="*/ 126 w 1407"/>
                <a:gd name="T31" fmla="*/ 304 h 1020"/>
                <a:gd name="T32" fmla="*/ 283 w 1407"/>
                <a:gd name="T33" fmla="*/ 150 h 1020"/>
                <a:gd name="T34" fmla="*/ 406 w 1407"/>
                <a:gd name="T35" fmla="*/ 23 h 1020"/>
                <a:gd name="T36" fmla="*/ 448 w 1407"/>
                <a:gd name="T37" fmla="*/ 0 h 1020"/>
                <a:gd name="T38" fmla="*/ 493 w 1407"/>
                <a:gd name="T39" fmla="*/ 10 h 1020"/>
                <a:gd name="T40" fmla="*/ 634 w 1407"/>
                <a:gd name="T41" fmla="*/ 55 h 1020"/>
                <a:gd name="T42" fmla="*/ 899 w 1407"/>
                <a:gd name="T43" fmla="*/ 139 h 1020"/>
                <a:gd name="T44" fmla="*/ 1165 w 1407"/>
                <a:gd name="T45" fmla="*/ 219 h 1020"/>
                <a:gd name="T46" fmla="*/ 1306 w 1407"/>
                <a:gd name="T47" fmla="*/ 267 h 1020"/>
                <a:gd name="T48" fmla="*/ 1341 w 1407"/>
                <a:gd name="T49" fmla="*/ 304 h 1020"/>
                <a:gd name="T50" fmla="*/ 1299 w 1407"/>
                <a:gd name="T51" fmla="*/ 346 h 1020"/>
                <a:gd name="T52" fmla="*/ 1183 w 1407"/>
                <a:gd name="T53" fmla="*/ 459 h 1020"/>
                <a:gd name="T54" fmla="*/ 1042 w 1407"/>
                <a:gd name="T55" fmla="*/ 599 h 1020"/>
                <a:gd name="T56" fmla="*/ 931 w 1407"/>
                <a:gd name="T57" fmla="*/ 721 h 1020"/>
                <a:gd name="T58" fmla="*/ 887 w 1407"/>
                <a:gd name="T59" fmla="*/ 773 h 1020"/>
                <a:gd name="T60" fmla="*/ 839 w 1407"/>
                <a:gd name="T61" fmla="*/ 807 h 1020"/>
                <a:gd name="T62" fmla="*/ 829 w 1407"/>
                <a:gd name="T63" fmla="*/ 807 h 1020"/>
                <a:gd name="T64" fmla="*/ 848 w 1407"/>
                <a:gd name="T65" fmla="*/ 882 h 1020"/>
                <a:gd name="T66" fmla="*/ 894 w 1407"/>
                <a:gd name="T67" fmla="*/ 974 h 1020"/>
                <a:gd name="T68" fmla="*/ 937 w 1407"/>
                <a:gd name="T69" fmla="*/ 931 h 1020"/>
                <a:gd name="T70" fmla="*/ 1082 w 1407"/>
                <a:gd name="T71" fmla="*/ 781 h 1020"/>
                <a:gd name="T72" fmla="*/ 1257 w 1407"/>
                <a:gd name="T73" fmla="*/ 600 h 1020"/>
                <a:gd name="T74" fmla="*/ 1371 w 1407"/>
                <a:gd name="T75" fmla="*/ 480 h 1020"/>
                <a:gd name="T76" fmla="*/ 1407 w 1407"/>
                <a:gd name="T77" fmla="*/ 466 h 1020"/>
                <a:gd name="T78" fmla="*/ 1345 w 1407"/>
                <a:gd name="T79" fmla="*/ 548 h 1020"/>
                <a:gd name="T80" fmla="*/ 1183 w 1407"/>
                <a:gd name="T81" fmla="*/ 714 h 1020"/>
                <a:gd name="T82" fmla="*/ 1049 w 1407"/>
                <a:gd name="T83" fmla="*/ 857 h 1020"/>
                <a:gd name="T84" fmla="*/ 961 w 1407"/>
                <a:gd name="T85" fmla="*/ 957 h 1020"/>
                <a:gd name="T86" fmla="*/ 927 w 1407"/>
                <a:gd name="T87" fmla="*/ 980 h 1020"/>
                <a:gd name="T88" fmla="*/ 914 w 1407"/>
                <a:gd name="T89" fmla="*/ 1016 h 1020"/>
                <a:gd name="T90" fmla="*/ 861 w 1407"/>
                <a:gd name="T91" fmla="*/ 1008 h 1020"/>
                <a:gd name="T92" fmla="*/ 822 w 1407"/>
                <a:gd name="T93" fmla="*/ 985 h 1020"/>
                <a:gd name="T94" fmla="*/ 723 w 1407"/>
                <a:gd name="T95" fmla="*/ 944 h 1020"/>
                <a:gd name="T96" fmla="*/ 585 w 1407"/>
                <a:gd name="T97" fmla="*/ 884 h 1020"/>
                <a:gd name="T98" fmla="*/ 437 w 1407"/>
                <a:gd name="T99" fmla="*/ 825 h 102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407"/>
                <a:gd name="T151" fmla="*/ 0 h 1020"/>
                <a:gd name="T152" fmla="*/ 1407 w 1407"/>
                <a:gd name="T153" fmla="*/ 1020 h 102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407" h="1020">
                  <a:moveTo>
                    <a:pt x="401" y="808"/>
                  </a:moveTo>
                  <a:lnTo>
                    <a:pt x="401" y="808"/>
                  </a:lnTo>
                  <a:lnTo>
                    <a:pt x="353" y="786"/>
                  </a:lnTo>
                  <a:lnTo>
                    <a:pt x="317" y="762"/>
                  </a:lnTo>
                  <a:lnTo>
                    <a:pt x="293" y="736"/>
                  </a:lnTo>
                  <a:lnTo>
                    <a:pt x="274" y="708"/>
                  </a:lnTo>
                  <a:lnTo>
                    <a:pt x="261" y="681"/>
                  </a:lnTo>
                  <a:lnTo>
                    <a:pt x="251" y="655"/>
                  </a:lnTo>
                  <a:lnTo>
                    <a:pt x="242" y="629"/>
                  </a:lnTo>
                  <a:lnTo>
                    <a:pt x="231" y="603"/>
                  </a:lnTo>
                  <a:lnTo>
                    <a:pt x="219" y="570"/>
                  </a:lnTo>
                  <a:lnTo>
                    <a:pt x="224" y="550"/>
                  </a:lnTo>
                  <a:lnTo>
                    <a:pt x="238" y="544"/>
                  </a:lnTo>
                  <a:lnTo>
                    <a:pt x="257" y="550"/>
                  </a:lnTo>
                  <a:lnTo>
                    <a:pt x="129" y="496"/>
                  </a:lnTo>
                  <a:lnTo>
                    <a:pt x="109" y="488"/>
                  </a:lnTo>
                  <a:lnTo>
                    <a:pt x="96" y="496"/>
                  </a:lnTo>
                  <a:lnTo>
                    <a:pt x="92" y="517"/>
                  </a:lnTo>
                  <a:lnTo>
                    <a:pt x="103" y="550"/>
                  </a:lnTo>
                  <a:lnTo>
                    <a:pt x="113" y="576"/>
                  </a:lnTo>
                  <a:lnTo>
                    <a:pt x="122" y="600"/>
                  </a:lnTo>
                  <a:lnTo>
                    <a:pt x="133" y="629"/>
                  </a:lnTo>
                  <a:lnTo>
                    <a:pt x="146" y="655"/>
                  </a:lnTo>
                  <a:lnTo>
                    <a:pt x="163" y="684"/>
                  </a:lnTo>
                  <a:lnTo>
                    <a:pt x="189" y="708"/>
                  </a:lnTo>
                  <a:lnTo>
                    <a:pt x="224" y="736"/>
                  </a:lnTo>
                  <a:lnTo>
                    <a:pt x="270" y="757"/>
                  </a:lnTo>
                  <a:lnTo>
                    <a:pt x="255" y="752"/>
                  </a:lnTo>
                  <a:lnTo>
                    <a:pt x="242" y="747"/>
                  </a:lnTo>
                  <a:lnTo>
                    <a:pt x="230" y="743"/>
                  </a:lnTo>
                  <a:lnTo>
                    <a:pt x="218" y="736"/>
                  </a:lnTo>
                  <a:lnTo>
                    <a:pt x="208" y="731"/>
                  </a:lnTo>
                  <a:lnTo>
                    <a:pt x="198" y="727"/>
                  </a:lnTo>
                  <a:lnTo>
                    <a:pt x="189" y="726"/>
                  </a:lnTo>
                  <a:lnTo>
                    <a:pt x="181" y="721"/>
                  </a:lnTo>
                  <a:lnTo>
                    <a:pt x="133" y="697"/>
                  </a:lnTo>
                  <a:lnTo>
                    <a:pt x="97" y="672"/>
                  </a:lnTo>
                  <a:lnTo>
                    <a:pt x="71" y="646"/>
                  </a:lnTo>
                  <a:lnTo>
                    <a:pt x="54" y="622"/>
                  </a:lnTo>
                  <a:lnTo>
                    <a:pt x="41" y="592"/>
                  </a:lnTo>
                  <a:lnTo>
                    <a:pt x="31" y="567"/>
                  </a:lnTo>
                  <a:lnTo>
                    <a:pt x="23" y="540"/>
                  </a:lnTo>
                  <a:lnTo>
                    <a:pt x="12" y="512"/>
                  </a:lnTo>
                  <a:lnTo>
                    <a:pt x="0" y="480"/>
                  </a:lnTo>
                  <a:lnTo>
                    <a:pt x="4" y="459"/>
                  </a:lnTo>
                  <a:lnTo>
                    <a:pt x="18" y="453"/>
                  </a:lnTo>
                  <a:lnTo>
                    <a:pt x="38" y="462"/>
                  </a:lnTo>
                  <a:lnTo>
                    <a:pt x="34" y="453"/>
                  </a:lnTo>
                  <a:lnTo>
                    <a:pt x="31" y="442"/>
                  </a:lnTo>
                  <a:lnTo>
                    <a:pt x="31" y="433"/>
                  </a:lnTo>
                  <a:lnTo>
                    <a:pt x="34" y="420"/>
                  </a:lnTo>
                  <a:lnTo>
                    <a:pt x="40" y="407"/>
                  </a:lnTo>
                  <a:lnTo>
                    <a:pt x="48" y="391"/>
                  </a:lnTo>
                  <a:lnTo>
                    <a:pt x="61" y="374"/>
                  </a:lnTo>
                  <a:lnTo>
                    <a:pt x="80" y="355"/>
                  </a:lnTo>
                  <a:lnTo>
                    <a:pt x="100" y="332"/>
                  </a:lnTo>
                  <a:lnTo>
                    <a:pt x="126" y="304"/>
                  </a:lnTo>
                  <a:lnTo>
                    <a:pt x="159" y="271"/>
                  </a:lnTo>
                  <a:lnTo>
                    <a:pt x="194" y="235"/>
                  </a:lnTo>
                  <a:lnTo>
                    <a:pt x="235" y="195"/>
                  </a:lnTo>
                  <a:lnTo>
                    <a:pt x="283" y="150"/>
                  </a:lnTo>
                  <a:lnTo>
                    <a:pt x="334" y="95"/>
                  </a:lnTo>
                  <a:lnTo>
                    <a:pt x="393" y="36"/>
                  </a:lnTo>
                  <a:lnTo>
                    <a:pt x="406" y="23"/>
                  </a:lnTo>
                  <a:lnTo>
                    <a:pt x="418" y="12"/>
                  </a:lnTo>
                  <a:lnTo>
                    <a:pt x="429" y="4"/>
                  </a:lnTo>
                  <a:lnTo>
                    <a:pt x="437" y="2"/>
                  </a:lnTo>
                  <a:lnTo>
                    <a:pt x="448" y="0"/>
                  </a:lnTo>
                  <a:lnTo>
                    <a:pt x="460" y="2"/>
                  </a:lnTo>
                  <a:lnTo>
                    <a:pt x="474" y="4"/>
                  </a:lnTo>
                  <a:lnTo>
                    <a:pt x="493" y="10"/>
                  </a:lnTo>
                  <a:lnTo>
                    <a:pt x="510" y="16"/>
                  </a:lnTo>
                  <a:lnTo>
                    <a:pt x="539" y="26"/>
                  </a:lnTo>
                  <a:lnTo>
                    <a:pt x="580" y="40"/>
                  </a:lnTo>
                  <a:lnTo>
                    <a:pt x="634" y="55"/>
                  </a:lnTo>
                  <a:lnTo>
                    <a:pt x="694" y="77"/>
                  </a:lnTo>
                  <a:lnTo>
                    <a:pt x="760" y="95"/>
                  </a:lnTo>
                  <a:lnTo>
                    <a:pt x="829" y="117"/>
                  </a:lnTo>
                  <a:lnTo>
                    <a:pt x="899" y="139"/>
                  </a:lnTo>
                  <a:lnTo>
                    <a:pt x="970" y="160"/>
                  </a:lnTo>
                  <a:lnTo>
                    <a:pt x="1040" y="182"/>
                  </a:lnTo>
                  <a:lnTo>
                    <a:pt x="1105" y="202"/>
                  </a:lnTo>
                  <a:lnTo>
                    <a:pt x="1165" y="219"/>
                  </a:lnTo>
                  <a:lnTo>
                    <a:pt x="1217" y="240"/>
                  </a:lnTo>
                  <a:lnTo>
                    <a:pt x="1259" y="253"/>
                  </a:lnTo>
                  <a:lnTo>
                    <a:pt x="1289" y="261"/>
                  </a:lnTo>
                  <a:lnTo>
                    <a:pt x="1306" y="267"/>
                  </a:lnTo>
                  <a:lnTo>
                    <a:pt x="1334" y="281"/>
                  </a:lnTo>
                  <a:lnTo>
                    <a:pt x="1345" y="293"/>
                  </a:lnTo>
                  <a:lnTo>
                    <a:pt x="1341" y="304"/>
                  </a:lnTo>
                  <a:lnTo>
                    <a:pt x="1332" y="316"/>
                  </a:lnTo>
                  <a:lnTo>
                    <a:pt x="1321" y="328"/>
                  </a:lnTo>
                  <a:lnTo>
                    <a:pt x="1299" y="346"/>
                  </a:lnTo>
                  <a:lnTo>
                    <a:pt x="1276" y="368"/>
                  </a:lnTo>
                  <a:lnTo>
                    <a:pt x="1247" y="394"/>
                  </a:lnTo>
                  <a:lnTo>
                    <a:pt x="1217" y="426"/>
                  </a:lnTo>
                  <a:lnTo>
                    <a:pt x="1183" y="459"/>
                  </a:lnTo>
                  <a:lnTo>
                    <a:pt x="1148" y="492"/>
                  </a:lnTo>
                  <a:lnTo>
                    <a:pt x="1114" y="530"/>
                  </a:lnTo>
                  <a:lnTo>
                    <a:pt x="1076" y="567"/>
                  </a:lnTo>
                  <a:lnTo>
                    <a:pt x="1042" y="599"/>
                  </a:lnTo>
                  <a:lnTo>
                    <a:pt x="1009" y="635"/>
                  </a:lnTo>
                  <a:lnTo>
                    <a:pt x="979" y="667"/>
                  </a:lnTo>
                  <a:lnTo>
                    <a:pt x="953" y="694"/>
                  </a:lnTo>
                  <a:lnTo>
                    <a:pt x="931" y="721"/>
                  </a:lnTo>
                  <a:lnTo>
                    <a:pt x="911" y="740"/>
                  </a:lnTo>
                  <a:lnTo>
                    <a:pt x="899" y="753"/>
                  </a:lnTo>
                  <a:lnTo>
                    <a:pt x="887" y="773"/>
                  </a:lnTo>
                  <a:lnTo>
                    <a:pt x="869" y="786"/>
                  </a:lnTo>
                  <a:lnTo>
                    <a:pt x="856" y="795"/>
                  </a:lnTo>
                  <a:lnTo>
                    <a:pt x="848" y="802"/>
                  </a:lnTo>
                  <a:lnTo>
                    <a:pt x="839" y="807"/>
                  </a:lnTo>
                  <a:lnTo>
                    <a:pt x="832" y="807"/>
                  </a:lnTo>
                  <a:lnTo>
                    <a:pt x="830" y="807"/>
                  </a:lnTo>
                  <a:lnTo>
                    <a:pt x="829" y="807"/>
                  </a:lnTo>
                  <a:lnTo>
                    <a:pt x="830" y="814"/>
                  </a:lnTo>
                  <a:lnTo>
                    <a:pt x="836" y="830"/>
                  </a:lnTo>
                  <a:lnTo>
                    <a:pt x="841" y="854"/>
                  </a:lnTo>
                  <a:lnTo>
                    <a:pt x="848" y="882"/>
                  </a:lnTo>
                  <a:lnTo>
                    <a:pt x="859" y="912"/>
                  </a:lnTo>
                  <a:lnTo>
                    <a:pt x="869" y="939"/>
                  </a:lnTo>
                  <a:lnTo>
                    <a:pt x="881" y="961"/>
                  </a:lnTo>
                  <a:lnTo>
                    <a:pt x="894" y="974"/>
                  </a:lnTo>
                  <a:lnTo>
                    <a:pt x="898" y="970"/>
                  </a:lnTo>
                  <a:lnTo>
                    <a:pt x="914" y="954"/>
                  </a:lnTo>
                  <a:lnTo>
                    <a:pt x="937" y="931"/>
                  </a:lnTo>
                  <a:lnTo>
                    <a:pt x="966" y="900"/>
                  </a:lnTo>
                  <a:lnTo>
                    <a:pt x="1003" y="864"/>
                  </a:lnTo>
                  <a:lnTo>
                    <a:pt x="1042" y="822"/>
                  </a:lnTo>
                  <a:lnTo>
                    <a:pt x="1082" y="781"/>
                  </a:lnTo>
                  <a:lnTo>
                    <a:pt x="1128" y="736"/>
                  </a:lnTo>
                  <a:lnTo>
                    <a:pt x="1171" y="688"/>
                  </a:lnTo>
                  <a:lnTo>
                    <a:pt x="1216" y="645"/>
                  </a:lnTo>
                  <a:lnTo>
                    <a:pt x="1257" y="600"/>
                  </a:lnTo>
                  <a:lnTo>
                    <a:pt x="1293" y="564"/>
                  </a:lnTo>
                  <a:lnTo>
                    <a:pt x="1326" y="530"/>
                  </a:lnTo>
                  <a:lnTo>
                    <a:pt x="1352" y="501"/>
                  </a:lnTo>
                  <a:lnTo>
                    <a:pt x="1371" y="480"/>
                  </a:lnTo>
                  <a:lnTo>
                    <a:pt x="1381" y="470"/>
                  </a:lnTo>
                  <a:lnTo>
                    <a:pt x="1398" y="457"/>
                  </a:lnTo>
                  <a:lnTo>
                    <a:pt x="1407" y="466"/>
                  </a:lnTo>
                  <a:lnTo>
                    <a:pt x="1401" y="485"/>
                  </a:lnTo>
                  <a:lnTo>
                    <a:pt x="1390" y="508"/>
                  </a:lnTo>
                  <a:lnTo>
                    <a:pt x="1345" y="548"/>
                  </a:lnTo>
                  <a:lnTo>
                    <a:pt x="1302" y="590"/>
                  </a:lnTo>
                  <a:lnTo>
                    <a:pt x="1262" y="632"/>
                  </a:lnTo>
                  <a:lnTo>
                    <a:pt x="1220" y="672"/>
                  </a:lnTo>
                  <a:lnTo>
                    <a:pt x="1183" y="714"/>
                  </a:lnTo>
                  <a:lnTo>
                    <a:pt x="1145" y="752"/>
                  </a:lnTo>
                  <a:lnTo>
                    <a:pt x="1114" y="789"/>
                  </a:lnTo>
                  <a:lnTo>
                    <a:pt x="1081" y="825"/>
                  </a:lnTo>
                  <a:lnTo>
                    <a:pt x="1049" y="857"/>
                  </a:lnTo>
                  <a:lnTo>
                    <a:pt x="1023" y="886"/>
                  </a:lnTo>
                  <a:lnTo>
                    <a:pt x="1000" y="915"/>
                  </a:lnTo>
                  <a:lnTo>
                    <a:pt x="979" y="936"/>
                  </a:lnTo>
                  <a:lnTo>
                    <a:pt x="961" y="957"/>
                  </a:lnTo>
                  <a:lnTo>
                    <a:pt x="945" y="970"/>
                  </a:lnTo>
                  <a:lnTo>
                    <a:pt x="935" y="978"/>
                  </a:lnTo>
                  <a:lnTo>
                    <a:pt x="927" y="980"/>
                  </a:lnTo>
                  <a:lnTo>
                    <a:pt x="928" y="990"/>
                  </a:lnTo>
                  <a:lnTo>
                    <a:pt x="927" y="1000"/>
                  </a:lnTo>
                  <a:lnTo>
                    <a:pt x="922" y="1008"/>
                  </a:lnTo>
                  <a:lnTo>
                    <a:pt x="914" y="1016"/>
                  </a:lnTo>
                  <a:lnTo>
                    <a:pt x="902" y="1020"/>
                  </a:lnTo>
                  <a:lnTo>
                    <a:pt x="889" y="1020"/>
                  </a:lnTo>
                  <a:lnTo>
                    <a:pt x="876" y="1016"/>
                  </a:lnTo>
                  <a:lnTo>
                    <a:pt x="861" y="1008"/>
                  </a:lnTo>
                  <a:lnTo>
                    <a:pt x="852" y="1004"/>
                  </a:lnTo>
                  <a:lnTo>
                    <a:pt x="839" y="995"/>
                  </a:lnTo>
                  <a:lnTo>
                    <a:pt x="822" y="985"/>
                  </a:lnTo>
                  <a:lnTo>
                    <a:pt x="802" y="978"/>
                  </a:lnTo>
                  <a:lnTo>
                    <a:pt x="779" y="968"/>
                  </a:lnTo>
                  <a:lnTo>
                    <a:pt x="753" y="957"/>
                  </a:lnTo>
                  <a:lnTo>
                    <a:pt x="723" y="944"/>
                  </a:lnTo>
                  <a:lnTo>
                    <a:pt x="690" y="931"/>
                  </a:lnTo>
                  <a:lnTo>
                    <a:pt x="657" y="916"/>
                  </a:lnTo>
                  <a:lnTo>
                    <a:pt x="622" y="900"/>
                  </a:lnTo>
                  <a:lnTo>
                    <a:pt x="585" y="884"/>
                  </a:lnTo>
                  <a:lnTo>
                    <a:pt x="549" y="869"/>
                  </a:lnTo>
                  <a:lnTo>
                    <a:pt x="511" y="854"/>
                  </a:lnTo>
                  <a:lnTo>
                    <a:pt x="474" y="840"/>
                  </a:lnTo>
                  <a:lnTo>
                    <a:pt x="437" y="825"/>
                  </a:lnTo>
                  <a:lnTo>
                    <a:pt x="401" y="808"/>
                  </a:lnTo>
                </a:path>
              </a:pathLst>
            </a:custGeom>
            <a:solidFill>
              <a:srgbClr val="FF0000"/>
            </a:solidFill>
            <a:ln w="0">
              <a:solidFill>
                <a:srgbClr val="0000FF"/>
              </a:solidFill>
              <a:prstDash val="solid"/>
              <a:round/>
              <a:headEnd/>
              <a:tailEnd/>
            </a:ln>
          </p:spPr>
          <p:txBody>
            <a:bodyPr/>
            <a:lstStyle/>
            <a:p>
              <a:endParaRPr lang="vi-VN"/>
            </a:p>
          </p:txBody>
        </p:sp>
        <p:sp>
          <p:nvSpPr>
            <p:cNvPr id="20495" name="Line 17"/>
            <p:cNvSpPr>
              <a:spLocks noChangeShapeType="1"/>
            </p:cNvSpPr>
            <p:nvPr/>
          </p:nvSpPr>
          <p:spPr bwMode="auto">
            <a:xfrm>
              <a:off x="4952" y="3380"/>
              <a:ext cx="784" cy="310"/>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6" name="Line 18"/>
            <p:cNvSpPr>
              <a:spLocks noChangeShapeType="1"/>
            </p:cNvSpPr>
            <p:nvPr/>
          </p:nvSpPr>
          <p:spPr bwMode="auto">
            <a:xfrm flipH="1">
              <a:off x="5762" y="3313"/>
              <a:ext cx="493" cy="487"/>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7" name="Line 19"/>
            <p:cNvSpPr>
              <a:spLocks noChangeShapeType="1"/>
            </p:cNvSpPr>
            <p:nvPr/>
          </p:nvSpPr>
          <p:spPr bwMode="auto">
            <a:xfrm flipV="1">
              <a:off x="5773" y="3401"/>
              <a:ext cx="421" cy="419"/>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8" name="Line 20"/>
            <p:cNvSpPr>
              <a:spLocks noChangeShapeType="1"/>
            </p:cNvSpPr>
            <p:nvPr/>
          </p:nvSpPr>
          <p:spPr bwMode="auto">
            <a:xfrm flipV="1">
              <a:off x="5782" y="3598"/>
              <a:ext cx="247" cy="251"/>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9" name="Freeform 21"/>
            <p:cNvSpPr>
              <a:spLocks/>
            </p:cNvSpPr>
            <p:nvPr/>
          </p:nvSpPr>
          <p:spPr bwMode="auto">
            <a:xfrm>
              <a:off x="5954" y="3514"/>
              <a:ext cx="298" cy="258"/>
            </a:xfrm>
            <a:custGeom>
              <a:avLst/>
              <a:gdLst>
                <a:gd name="T0" fmla="*/ 95 w 298"/>
                <a:gd name="T1" fmla="*/ 0 h 258"/>
                <a:gd name="T2" fmla="*/ 0 w 298"/>
                <a:gd name="T3" fmla="*/ 101 h 258"/>
                <a:gd name="T4" fmla="*/ 16 w 298"/>
                <a:gd name="T5" fmla="*/ 105 h 258"/>
                <a:gd name="T6" fmla="*/ 42 w 298"/>
                <a:gd name="T7" fmla="*/ 121 h 258"/>
                <a:gd name="T8" fmla="*/ 74 w 298"/>
                <a:gd name="T9" fmla="*/ 138 h 258"/>
                <a:gd name="T10" fmla="*/ 104 w 298"/>
                <a:gd name="T11" fmla="*/ 160 h 258"/>
                <a:gd name="T12" fmla="*/ 134 w 298"/>
                <a:gd name="T13" fmla="*/ 185 h 258"/>
                <a:gd name="T14" fmla="*/ 160 w 298"/>
                <a:gd name="T15" fmla="*/ 208 h 258"/>
                <a:gd name="T16" fmla="*/ 180 w 298"/>
                <a:gd name="T17" fmla="*/ 235 h 258"/>
                <a:gd name="T18" fmla="*/ 190 w 298"/>
                <a:gd name="T19" fmla="*/ 258 h 258"/>
                <a:gd name="T20" fmla="*/ 197 w 298"/>
                <a:gd name="T21" fmla="*/ 234 h 258"/>
                <a:gd name="T22" fmla="*/ 202 w 298"/>
                <a:gd name="T23" fmla="*/ 195 h 258"/>
                <a:gd name="T24" fmla="*/ 199 w 298"/>
                <a:gd name="T25" fmla="*/ 157 h 258"/>
                <a:gd name="T26" fmla="*/ 190 w 298"/>
                <a:gd name="T27" fmla="*/ 135 h 258"/>
                <a:gd name="T28" fmla="*/ 203 w 298"/>
                <a:gd name="T29" fmla="*/ 135 h 258"/>
                <a:gd name="T30" fmla="*/ 219 w 298"/>
                <a:gd name="T31" fmla="*/ 135 h 258"/>
                <a:gd name="T32" fmla="*/ 235 w 298"/>
                <a:gd name="T33" fmla="*/ 135 h 258"/>
                <a:gd name="T34" fmla="*/ 249 w 298"/>
                <a:gd name="T35" fmla="*/ 138 h 258"/>
                <a:gd name="T36" fmla="*/ 263 w 298"/>
                <a:gd name="T37" fmla="*/ 140 h 258"/>
                <a:gd name="T38" fmla="*/ 281 w 298"/>
                <a:gd name="T39" fmla="*/ 144 h 258"/>
                <a:gd name="T40" fmla="*/ 291 w 298"/>
                <a:gd name="T41" fmla="*/ 151 h 258"/>
                <a:gd name="T42" fmla="*/ 298 w 298"/>
                <a:gd name="T43" fmla="*/ 161 h 258"/>
                <a:gd name="T44" fmla="*/ 291 w 298"/>
                <a:gd name="T45" fmla="*/ 144 h 258"/>
                <a:gd name="T46" fmla="*/ 276 w 298"/>
                <a:gd name="T47" fmla="*/ 123 h 258"/>
                <a:gd name="T48" fmla="*/ 253 w 298"/>
                <a:gd name="T49" fmla="*/ 92 h 258"/>
                <a:gd name="T50" fmla="*/ 227 w 298"/>
                <a:gd name="T51" fmla="*/ 63 h 258"/>
                <a:gd name="T52" fmla="*/ 197 w 298"/>
                <a:gd name="T53" fmla="*/ 39 h 258"/>
                <a:gd name="T54" fmla="*/ 164 w 298"/>
                <a:gd name="T55" fmla="*/ 16 h 258"/>
                <a:gd name="T56" fmla="*/ 130 w 298"/>
                <a:gd name="T57" fmla="*/ 3 h 258"/>
                <a:gd name="T58" fmla="*/ 95 w 298"/>
                <a:gd name="T59" fmla="*/ 0 h 2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58"/>
                <a:gd name="T92" fmla="*/ 298 w 298"/>
                <a:gd name="T93" fmla="*/ 258 h 2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close/>
                </a:path>
              </a:pathLst>
            </a:custGeom>
            <a:solidFill>
              <a:srgbClr val="000000"/>
            </a:solidFill>
            <a:ln w="9525">
              <a:solidFill>
                <a:srgbClr val="0000FF"/>
              </a:solidFill>
              <a:round/>
              <a:headEnd/>
              <a:tailEnd/>
            </a:ln>
          </p:spPr>
          <p:txBody>
            <a:bodyPr/>
            <a:lstStyle/>
            <a:p>
              <a:endParaRPr lang="vi-VN"/>
            </a:p>
          </p:txBody>
        </p:sp>
        <p:sp>
          <p:nvSpPr>
            <p:cNvPr id="20500" name="Freeform 22"/>
            <p:cNvSpPr>
              <a:spLocks/>
            </p:cNvSpPr>
            <p:nvPr/>
          </p:nvSpPr>
          <p:spPr bwMode="auto">
            <a:xfrm>
              <a:off x="5954" y="3514"/>
              <a:ext cx="298" cy="258"/>
            </a:xfrm>
            <a:custGeom>
              <a:avLst/>
              <a:gdLst>
                <a:gd name="T0" fmla="*/ 95 w 298"/>
                <a:gd name="T1" fmla="*/ 0 h 258"/>
                <a:gd name="T2" fmla="*/ 0 w 298"/>
                <a:gd name="T3" fmla="*/ 101 h 258"/>
                <a:gd name="T4" fmla="*/ 16 w 298"/>
                <a:gd name="T5" fmla="*/ 105 h 258"/>
                <a:gd name="T6" fmla="*/ 42 w 298"/>
                <a:gd name="T7" fmla="*/ 121 h 258"/>
                <a:gd name="T8" fmla="*/ 74 w 298"/>
                <a:gd name="T9" fmla="*/ 138 h 258"/>
                <a:gd name="T10" fmla="*/ 104 w 298"/>
                <a:gd name="T11" fmla="*/ 160 h 258"/>
                <a:gd name="T12" fmla="*/ 134 w 298"/>
                <a:gd name="T13" fmla="*/ 185 h 258"/>
                <a:gd name="T14" fmla="*/ 160 w 298"/>
                <a:gd name="T15" fmla="*/ 208 h 258"/>
                <a:gd name="T16" fmla="*/ 180 w 298"/>
                <a:gd name="T17" fmla="*/ 235 h 258"/>
                <a:gd name="T18" fmla="*/ 190 w 298"/>
                <a:gd name="T19" fmla="*/ 258 h 258"/>
                <a:gd name="T20" fmla="*/ 197 w 298"/>
                <a:gd name="T21" fmla="*/ 234 h 258"/>
                <a:gd name="T22" fmla="*/ 202 w 298"/>
                <a:gd name="T23" fmla="*/ 195 h 258"/>
                <a:gd name="T24" fmla="*/ 199 w 298"/>
                <a:gd name="T25" fmla="*/ 157 h 258"/>
                <a:gd name="T26" fmla="*/ 190 w 298"/>
                <a:gd name="T27" fmla="*/ 135 h 258"/>
                <a:gd name="T28" fmla="*/ 203 w 298"/>
                <a:gd name="T29" fmla="*/ 135 h 258"/>
                <a:gd name="T30" fmla="*/ 219 w 298"/>
                <a:gd name="T31" fmla="*/ 135 h 258"/>
                <a:gd name="T32" fmla="*/ 235 w 298"/>
                <a:gd name="T33" fmla="*/ 135 h 258"/>
                <a:gd name="T34" fmla="*/ 249 w 298"/>
                <a:gd name="T35" fmla="*/ 138 h 258"/>
                <a:gd name="T36" fmla="*/ 263 w 298"/>
                <a:gd name="T37" fmla="*/ 140 h 258"/>
                <a:gd name="T38" fmla="*/ 281 w 298"/>
                <a:gd name="T39" fmla="*/ 144 h 258"/>
                <a:gd name="T40" fmla="*/ 291 w 298"/>
                <a:gd name="T41" fmla="*/ 151 h 258"/>
                <a:gd name="T42" fmla="*/ 298 w 298"/>
                <a:gd name="T43" fmla="*/ 161 h 258"/>
                <a:gd name="T44" fmla="*/ 291 w 298"/>
                <a:gd name="T45" fmla="*/ 144 h 258"/>
                <a:gd name="T46" fmla="*/ 276 w 298"/>
                <a:gd name="T47" fmla="*/ 123 h 258"/>
                <a:gd name="T48" fmla="*/ 253 w 298"/>
                <a:gd name="T49" fmla="*/ 92 h 258"/>
                <a:gd name="T50" fmla="*/ 227 w 298"/>
                <a:gd name="T51" fmla="*/ 63 h 258"/>
                <a:gd name="T52" fmla="*/ 197 w 298"/>
                <a:gd name="T53" fmla="*/ 39 h 258"/>
                <a:gd name="T54" fmla="*/ 164 w 298"/>
                <a:gd name="T55" fmla="*/ 16 h 258"/>
                <a:gd name="T56" fmla="*/ 130 w 298"/>
                <a:gd name="T57" fmla="*/ 3 h 258"/>
                <a:gd name="T58" fmla="*/ 95 w 298"/>
                <a:gd name="T59" fmla="*/ 0 h 2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58"/>
                <a:gd name="T92" fmla="*/ 298 w 298"/>
                <a:gd name="T93" fmla="*/ 258 h 2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close/>
                </a:path>
              </a:pathLst>
            </a:custGeom>
            <a:solidFill>
              <a:srgbClr val="3F3F3F"/>
            </a:solidFill>
            <a:ln w="9525">
              <a:solidFill>
                <a:srgbClr val="0000FF"/>
              </a:solidFill>
              <a:round/>
              <a:headEnd/>
              <a:tailEnd/>
            </a:ln>
          </p:spPr>
          <p:txBody>
            <a:bodyPr/>
            <a:lstStyle/>
            <a:p>
              <a:endParaRPr lang="vi-VN"/>
            </a:p>
          </p:txBody>
        </p:sp>
        <p:sp>
          <p:nvSpPr>
            <p:cNvPr id="20501" name="Freeform 23"/>
            <p:cNvSpPr>
              <a:spLocks/>
            </p:cNvSpPr>
            <p:nvPr/>
          </p:nvSpPr>
          <p:spPr bwMode="auto">
            <a:xfrm>
              <a:off x="5954" y="3514"/>
              <a:ext cx="298" cy="258"/>
            </a:xfrm>
            <a:custGeom>
              <a:avLst/>
              <a:gdLst>
                <a:gd name="T0" fmla="*/ 95 w 298"/>
                <a:gd name="T1" fmla="*/ 0 h 258"/>
                <a:gd name="T2" fmla="*/ 0 w 298"/>
                <a:gd name="T3" fmla="*/ 101 h 258"/>
                <a:gd name="T4" fmla="*/ 0 w 298"/>
                <a:gd name="T5" fmla="*/ 101 h 258"/>
                <a:gd name="T6" fmla="*/ 16 w 298"/>
                <a:gd name="T7" fmla="*/ 105 h 258"/>
                <a:gd name="T8" fmla="*/ 42 w 298"/>
                <a:gd name="T9" fmla="*/ 121 h 258"/>
                <a:gd name="T10" fmla="*/ 74 w 298"/>
                <a:gd name="T11" fmla="*/ 138 h 258"/>
                <a:gd name="T12" fmla="*/ 104 w 298"/>
                <a:gd name="T13" fmla="*/ 160 h 258"/>
                <a:gd name="T14" fmla="*/ 134 w 298"/>
                <a:gd name="T15" fmla="*/ 185 h 258"/>
                <a:gd name="T16" fmla="*/ 160 w 298"/>
                <a:gd name="T17" fmla="*/ 208 h 258"/>
                <a:gd name="T18" fmla="*/ 180 w 298"/>
                <a:gd name="T19" fmla="*/ 235 h 258"/>
                <a:gd name="T20" fmla="*/ 190 w 298"/>
                <a:gd name="T21" fmla="*/ 258 h 258"/>
                <a:gd name="T22" fmla="*/ 190 w 298"/>
                <a:gd name="T23" fmla="*/ 258 h 258"/>
                <a:gd name="T24" fmla="*/ 197 w 298"/>
                <a:gd name="T25" fmla="*/ 234 h 258"/>
                <a:gd name="T26" fmla="*/ 202 w 298"/>
                <a:gd name="T27" fmla="*/ 195 h 258"/>
                <a:gd name="T28" fmla="*/ 199 w 298"/>
                <a:gd name="T29" fmla="*/ 157 h 258"/>
                <a:gd name="T30" fmla="*/ 190 w 298"/>
                <a:gd name="T31" fmla="*/ 135 h 258"/>
                <a:gd name="T32" fmla="*/ 190 w 298"/>
                <a:gd name="T33" fmla="*/ 135 h 258"/>
                <a:gd name="T34" fmla="*/ 203 w 298"/>
                <a:gd name="T35" fmla="*/ 135 h 258"/>
                <a:gd name="T36" fmla="*/ 219 w 298"/>
                <a:gd name="T37" fmla="*/ 135 h 258"/>
                <a:gd name="T38" fmla="*/ 235 w 298"/>
                <a:gd name="T39" fmla="*/ 135 h 258"/>
                <a:gd name="T40" fmla="*/ 249 w 298"/>
                <a:gd name="T41" fmla="*/ 138 h 258"/>
                <a:gd name="T42" fmla="*/ 263 w 298"/>
                <a:gd name="T43" fmla="*/ 140 h 258"/>
                <a:gd name="T44" fmla="*/ 281 w 298"/>
                <a:gd name="T45" fmla="*/ 144 h 258"/>
                <a:gd name="T46" fmla="*/ 291 w 298"/>
                <a:gd name="T47" fmla="*/ 151 h 258"/>
                <a:gd name="T48" fmla="*/ 298 w 298"/>
                <a:gd name="T49" fmla="*/ 161 h 258"/>
                <a:gd name="T50" fmla="*/ 298 w 298"/>
                <a:gd name="T51" fmla="*/ 161 h 258"/>
                <a:gd name="T52" fmla="*/ 291 w 298"/>
                <a:gd name="T53" fmla="*/ 144 h 258"/>
                <a:gd name="T54" fmla="*/ 276 w 298"/>
                <a:gd name="T55" fmla="*/ 123 h 258"/>
                <a:gd name="T56" fmla="*/ 253 w 298"/>
                <a:gd name="T57" fmla="*/ 92 h 258"/>
                <a:gd name="T58" fmla="*/ 227 w 298"/>
                <a:gd name="T59" fmla="*/ 63 h 258"/>
                <a:gd name="T60" fmla="*/ 197 w 298"/>
                <a:gd name="T61" fmla="*/ 39 h 258"/>
                <a:gd name="T62" fmla="*/ 164 w 298"/>
                <a:gd name="T63" fmla="*/ 16 h 258"/>
                <a:gd name="T64" fmla="*/ 130 w 298"/>
                <a:gd name="T65" fmla="*/ 3 h 258"/>
                <a:gd name="T66" fmla="*/ 95 w 298"/>
                <a:gd name="T67" fmla="*/ 0 h 2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98"/>
                <a:gd name="T103" fmla="*/ 0 h 258"/>
                <a:gd name="T104" fmla="*/ 298 w 298"/>
                <a:gd name="T105" fmla="*/ 258 h 25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path>
              </a:pathLst>
            </a:custGeom>
            <a:solidFill>
              <a:srgbClr val="FFFF00"/>
            </a:solidFill>
            <a:ln w="0">
              <a:solidFill>
                <a:srgbClr val="0000FF"/>
              </a:solidFill>
              <a:prstDash val="solid"/>
              <a:round/>
              <a:headEnd/>
              <a:tailEnd/>
            </a:ln>
          </p:spPr>
          <p:txBody>
            <a:bodyPr/>
            <a:lstStyle/>
            <a:p>
              <a:endParaRPr lang="vi-VN"/>
            </a:p>
          </p:txBody>
        </p:sp>
        <p:sp>
          <p:nvSpPr>
            <p:cNvPr id="20502" name="Freeform 24"/>
            <p:cNvSpPr>
              <a:spLocks/>
            </p:cNvSpPr>
            <p:nvPr/>
          </p:nvSpPr>
          <p:spPr bwMode="auto">
            <a:xfrm>
              <a:off x="5006" y="3406"/>
              <a:ext cx="309" cy="320"/>
            </a:xfrm>
            <a:custGeom>
              <a:avLst/>
              <a:gdLst>
                <a:gd name="T0" fmla="*/ 309 w 309"/>
                <a:gd name="T1" fmla="*/ 320 h 320"/>
                <a:gd name="T2" fmla="*/ 261 w 309"/>
                <a:gd name="T3" fmla="*/ 298 h 320"/>
                <a:gd name="T4" fmla="*/ 225 w 309"/>
                <a:gd name="T5" fmla="*/ 274 h 320"/>
                <a:gd name="T6" fmla="*/ 201 w 309"/>
                <a:gd name="T7" fmla="*/ 248 h 320"/>
                <a:gd name="T8" fmla="*/ 182 w 309"/>
                <a:gd name="T9" fmla="*/ 220 h 320"/>
                <a:gd name="T10" fmla="*/ 169 w 309"/>
                <a:gd name="T11" fmla="*/ 193 h 320"/>
                <a:gd name="T12" fmla="*/ 159 w 309"/>
                <a:gd name="T13" fmla="*/ 167 h 320"/>
                <a:gd name="T14" fmla="*/ 150 w 309"/>
                <a:gd name="T15" fmla="*/ 141 h 320"/>
                <a:gd name="T16" fmla="*/ 139 w 309"/>
                <a:gd name="T17" fmla="*/ 115 h 320"/>
                <a:gd name="T18" fmla="*/ 127 w 309"/>
                <a:gd name="T19" fmla="*/ 82 h 320"/>
                <a:gd name="T20" fmla="*/ 132 w 309"/>
                <a:gd name="T21" fmla="*/ 62 h 320"/>
                <a:gd name="T22" fmla="*/ 146 w 309"/>
                <a:gd name="T23" fmla="*/ 56 h 320"/>
                <a:gd name="T24" fmla="*/ 165 w 309"/>
                <a:gd name="T25" fmla="*/ 62 h 320"/>
                <a:gd name="T26" fmla="*/ 37 w 309"/>
                <a:gd name="T27" fmla="*/ 8 h 320"/>
                <a:gd name="T28" fmla="*/ 17 w 309"/>
                <a:gd name="T29" fmla="*/ 0 h 320"/>
                <a:gd name="T30" fmla="*/ 4 w 309"/>
                <a:gd name="T31" fmla="*/ 8 h 320"/>
                <a:gd name="T32" fmla="*/ 0 w 309"/>
                <a:gd name="T33" fmla="*/ 29 h 320"/>
                <a:gd name="T34" fmla="*/ 11 w 309"/>
                <a:gd name="T35" fmla="*/ 62 h 320"/>
                <a:gd name="T36" fmla="*/ 21 w 309"/>
                <a:gd name="T37" fmla="*/ 88 h 320"/>
                <a:gd name="T38" fmla="*/ 30 w 309"/>
                <a:gd name="T39" fmla="*/ 112 h 320"/>
                <a:gd name="T40" fmla="*/ 41 w 309"/>
                <a:gd name="T41" fmla="*/ 141 h 320"/>
                <a:gd name="T42" fmla="*/ 54 w 309"/>
                <a:gd name="T43" fmla="*/ 167 h 320"/>
                <a:gd name="T44" fmla="*/ 71 w 309"/>
                <a:gd name="T45" fmla="*/ 196 h 320"/>
                <a:gd name="T46" fmla="*/ 97 w 309"/>
                <a:gd name="T47" fmla="*/ 220 h 320"/>
                <a:gd name="T48" fmla="*/ 132 w 309"/>
                <a:gd name="T49" fmla="*/ 248 h 320"/>
                <a:gd name="T50" fmla="*/ 178 w 309"/>
                <a:gd name="T51" fmla="*/ 269 h 320"/>
                <a:gd name="T52" fmla="*/ 309 w 309"/>
                <a:gd name="T53" fmla="*/ 320 h 3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9"/>
                <a:gd name="T82" fmla="*/ 0 h 320"/>
                <a:gd name="T83" fmla="*/ 309 w 309"/>
                <a:gd name="T84" fmla="*/ 320 h 32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9" h="320">
                  <a:moveTo>
                    <a:pt x="309" y="320"/>
                  </a:moveTo>
                  <a:lnTo>
                    <a:pt x="261" y="298"/>
                  </a:lnTo>
                  <a:lnTo>
                    <a:pt x="225" y="274"/>
                  </a:lnTo>
                  <a:lnTo>
                    <a:pt x="201" y="248"/>
                  </a:lnTo>
                  <a:lnTo>
                    <a:pt x="182" y="220"/>
                  </a:lnTo>
                  <a:lnTo>
                    <a:pt x="169" y="193"/>
                  </a:lnTo>
                  <a:lnTo>
                    <a:pt x="159" y="167"/>
                  </a:lnTo>
                  <a:lnTo>
                    <a:pt x="150" y="141"/>
                  </a:lnTo>
                  <a:lnTo>
                    <a:pt x="139" y="115"/>
                  </a:lnTo>
                  <a:lnTo>
                    <a:pt x="127" y="82"/>
                  </a:lnTo>
                  <a:lnTo>
                    <a:pt x="132" y="62"/>
                  </a:lnTo>
                  <a:lnTo>
                    <a:pt x="146" y="56"/>
                  </a:lnTo>
                  <a:lnTo>
                    <a:pt x="165" y="62"/>
                  </a:lnTo>
                  <a:lnTo>
                    <a:pt x="37" y="8"/>
                  </a:lnTo>
                  <a:lnTo>
                    <a:pt x="17" y="0"/>
                  </a:lnTo>
                  <a:lnTo>
                    <a:pt x="4" y="8"/>
                  </a:lnTo>
                  <a:lnTo>
                    <a:pt x="0" y="29"/>
                  </a:lnTo>
                  <a:lnTo>
                    <a:pt x="11" y="62"/>
                  </a:lnTo>
                  <a:lnTo>
                    <a:pt x="21" y="88"/>
                  </a:lnTo>
                  <a:lnTo>
                    <a:pt x="30" y="112"/>
                  </a:lnTo>
                  <a:lnTo>
                    <a:pt x="41" y="141"/>
                  </a:lnTo>
                  <a:lnTo>
                    <a:pt x="54" y="167"/>
                  </a:lnTo>
                  <a:lnTo>
                    <a:pt x="71" y="196"/>
                  </a:lnTo>
                  <a:lnTo>
                    <a:pt x="97" y="220"/>
                  </a:lnTo>
                  <a:lnTo>
                    <a:pt x="132" y="248"/>
                  </a:lnTo>
                  <a:lnTo>
                    <a:pt x="178" y="269"/>
                  </a:lnTo>
                  <a:lnTo>
                    <a:pt x="309" y="320"/>
                  </a:lnTo>
                  <a:close/>
                </a:path>
              </a:pathLst>
            </a:custGeom>
            <a:solidFill>
              <a:srgbClr val="FFFFFF"/>
            </a:solidFill>
            <a:ln w="9525">
              <a:solidFill>
                <a:srgbClr val="0000FF"/>
              </a:solidFill>
              <a:round/>
              <a:headEnd/>
              <a:tailEnd/>
            </a:ln>
          </p:spPr>
          <p:txBody>
            <a:bodyPr/>
            <a:lstStyle/>
            <a:p>
              <a:endParaRPr lang="vi-VN"/>
            </a:p>
          </p:txBody>
        </p:sp>
        <p:sp>
          <p:nvSpPr>
            <p:cNvPr id="20503" name="Freeform 25"/>
            <p:cNvSpPr>
              <a:spLocks/>
            </p:cNvSpPr>
            <p:nvPr/>
          </p:nvSpPr>
          <p:spPr bwMode="auto">
            <a:xfrm>
              <a:off x="5006" y="3406"/>
              <a:ext cx="309" cy="320"/>
            </a:xfrm>
            <a:custGeom>
              <a:avLst/>
              <a:gdLst>
                <a:gd name="T0" fmla="*/ 309 w 309"/>
                <a:gd name="T1" fmla="*/ 320 h 320"/>
                <a:gd name="T2" fmla="*/ 309 w 309"/>
                <a:gd name="T3" fmla="*/ 320 h 320"/>
                <a:gd name="T4" fmla="*/ 261 w 309"/>
                <a:gd name="T5" fmla="*/ 298 h 320"/>
                <a:gd name="T6" fmla="*/ 225 w 309"/>
                <a:gd name="T7" fmla="*/ 274 h 320"/>
                <a:gd name="T8" fmla="*/ 201 w 309"/>
                <a:gd name="T9" fmla="*/ 248 h 320"/>
                <a:gd name="T10" fmla="*/ 182 w 309"/>
                <a:gd name="T11" fmla="*/ 220 h 320"/>
                <a:gd name="T12" fmla="*/ 169 w 309"/>
                <a:gd name="T13" fmla="*/ 193 h 320"/>
                <a:gd name="T14" fmla="*/ 159 w 309"/>
                <a:gd name="T15" fmla="*/ 167 h 320"/>
                <a:gd name="T16" fmla="*/ 150 w 309"/>
                <a:gd name="T17" fmla="*/ 141 h 320"/>
                <a:gd name="T18" fmla="*/ 139 w 309"/>
                <a:gd name="T19" fmla="*/ 115 h 320"/>
                <a:gd name="T20" fmla="*/ 139 w 309"/>
                <a:gd name="T21" fmla="*/ 115 h 320"/>
                <a:gd name="T22" fmla="*/ 127 w 309"/>
                <a:gd name="T23" fmla="*/ 82 h 320"/>
                <a:gd name="T24" fmla="*/ 132 w 309"/>
                <a:gd name="T25" fmla="*/ 62 h 320"/>
                <a:gd name="T26" fmla="*/ 146 w 309"/>
                <a:gd name="T27" fmla="*/ 56 h 320"/>
                <a:gd name="T28" fmla="*/ 165 w 309"/>
                <a:gd name="T29" fmla="*/ 62 h 320"/>
                <a:gd name="T30" fmla="*/ 37 w 309"/>
                <a:gd name="T31" fmla="*/ 8 h 320"/>
                <a:gd name="T32" fmla="*/ 37 w 309"/>
                <a:gd name="T33" fmla="*/ 8 h 320"/>
                <a:gd name="T34" fmla="*/ 17 w 309"/>
                <a:gd name="T35" fmla="*/ 0 h 320"/>
                <a:gd name="T36" fmla="*/ 4 w 309"/>
                <a:gd name="T37" fmla="*/ 8 h 320"/>
                <a:gd name="T38" fmla="*/ 0 w 309"/>
                <a:gd name="T39" fmla="*/ 29 h 320"/>
                <a:gd name="T40" fmla="*/ 11 w 309"/>
                <a:gd name="T41" fmla="*/ 62 h 320"/>
                <a:gd name="T42" fmla="*/ 11 w 309"/>
                <a:gd name="T43" fmla="*/ 62 h 320"/>
                <a:gd name="T44" fmla="*/ 21 w 309"/>
                <a:gd name="T45" fmla="*/ 88 h 320"/>
                <a:gd name="T46" fmla="*/ 30 w 309"/>
                <a:gd name="T47" fmla="*/ 112 h 320"/>
                <a:gd name="T48" fmla="*/ 41 w 309"/>
                <a:gd name="T49" fmla="*/ 141 h 320"/>
                <a:gd name="T50" fmla="*/ 54 w 309"/>
                <a:gd name="T51" fmla="*/ 167 h 320"/>
                <a:gd name="T52" fmla="*/ 71 w 309"/>
                <a:gd name="T53" fmla="*/ 196 h 320"/>
                <a:gd name="T54" fmla="*/ 97 w 309"/>
                <a:gd name="T55" fmla="*/ 220 h 320"/>
                <a:gd name="T56" fmla="*/ 132 w 309"/>
                <a:gd name="T57" fmla="*/ 248 h 320"/>
                <a:gd name="T58" fmla="*/ 178 w 309"/>
                <a:gd name="T59" fmla="*/ 269 h 320"/>
                <a:gd name="T60" fmla="*/ 309 w 309"/>
                <a:gd name="T61" fmla="*/ 320 h 32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09"/>
                <a:gd name="T94" fmla="*/ 0 h 320"/>
                <a:gd name="T95" fmla="*/ 309 w 309"/>
                <a:gd name="T96" fmla="*/ 320 h 32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09" h="320">
                  <a:moveTo>
                    <a:pt x="309" y="320"/>
                  </a:moveTo>
                  <a:lnTo>
                    <a:pt x="309" y="320"/>
                  </a:lnTo>
                  <a:lnTo>
                    <a:pt x="261" y="298"/>
                  </a:lnTo>
                  <a:lnTo>
                    <a:pt x="225" y="274"/>
                  </a:lnTo>
                  <a:lnTo>
                    <a:pt x="201" y="248"/>
                  </a:lnTo>
                  <a:lnTo>
                    <a:pt x="182" y="220"/>
                  </a:lnTo>
                  <a:lnTo>
                    <a:pt x="169" y="193"/>
                  </a:lnTo>
                  <a:lnTo>
                    <a:pt x="159" y="167"/>
                  </a:lnTo>
                  <a:lnTo>
                    <a:pt x="150" y="141"/>
                  </a:lnTo>
                  <a:lnTo>
                    <a:pt x="139" y="115"/>
                  </a:lnTo>
                  <a:lnTo>
                    <a:pt x="127" y="82"/>
                  </a:lnTo>
                  <a:lnTo>
                    <a:pt x="132" y="62"/>
                  </a:lnTo>
                  <a:lnTo>
                    <a:pt x="146" y="56"/>
                  </a:lnTo>
                  <a:lnTo>
                    <a:pt x="165" y="62"/>
                  </a:lnTo>
                  <a:lnTo>
                    <a:pt x="37" y="8"/>
                  </a:lnTo>
                  <a:lnTo>
                    <a:pt x="17" y="0"/>
                  </a:lnTo>
                  <a:lnTo>
                    <a:pt x="4" y="8"/>
                  </a:lnTo>
                  <a:lnTo>
                    <a:pt x="0" y="29"/>
                  </a:lnTo>
                  <a:lnTo>
                    <a:pt x="11" y="62"/>
                  </a:lnTo>
                  <a:lnTo>
                    <a:pt x="21" y="88"/>
                  </a:lnTo>
                  <a:lnTo>
                    <a:pt x="30" y="112"/>
                  </a:lnTo>
                  <a:lnTo>
                    <a:pt x="41" y="141"/>
                  </a:lnTo>
                  <a:lnTo>
                    <a:pt x="54" y="167"/>
                  </a:lnTo>
                  <a:lnTo>
                    <a:pt x="71" y="196"/>
                  </a:lnTo>
                  <a:lnTo>
                    <a:pt x="97" y="220"/>
                  </a:lnTo>
                  <a:lnTo>
                    <a:pt x="132" y="248"/>
                  </a:lnTo>
                  <a:lnTo>
                    <a:pt x="178" y="269"/>
                  </a:lnTo>
                  <a:lnTo>
                    <a:pt x="309" y="320"/>
                  </a:lnTo>
                </a:path>
              </a:pathLst>
            </a:custGeom>
            <a:solidFill>
              <a:srgbClr val="0000FF"/>
            </a:solidFill>
            <a:ln w="0">
              <a:solidFill>
                <a:srgbClr val="0000FF"/>
              </a:solidFill>
              <a:prstDash val="solid"/>
              <a:round/>
              <a:headEnd/>
              <a:tailEnd/>
            </a:ln>
          </p:spPr>
          <p:txBody>
            <a:bodyPr/>
            <a:lstStyle/>
            <a:p>
              <a:endParaRPr lang="vi-VN"/>
            </a:p>
          </p:txBody>
        </p:sp>
        <p:sp>
          <p:nvSpPr>
            <p:cNvPr id="20504" name="Freeform 26"/>
            <p:cNvSpPr>
              <a:spLocks/>
            </p:cNvSpPr>
            <p:nvPr/>
          </p:nvSpPr>
          <p:spPr bwMode="auto">
            <a:xfrm>
              <a:off x="5073" y="2795"/>
              <a:ext cx="1362" cy="710"/>
            </a:xfrm>
            <a:custGeom>
              <a:avLst/>
              <a:gdLst>
                <a:gd name="T0" fmla="*/ 43 w 1362"/>
                <a:gd name="T1" fmla="*/ 80 h 710"/>
                <a:gd name="T2" fmla="*/ 16 w 1362"/>
                <a:gd name="T3" fmla="*/ 113 h 710"/>
                <a:gd name="T4" fmla="*/ 12 w 1362"/>
                <a:gd name="T5" fmla="*/ 159 h 710"/>
                <a:gd name="T6" fmla="*/ 62 w 1362"/>
                <a:gd name="T7" fmla="*/ 329 h 710"/>
                <a:gd name="T8" fmla="*/ 125 w 1362"/>
                <a:gd name="T9" fmla="*/ 536 h 710"/>
                <a:gd name="T10" fmla="*/ 174 w 1362"/>
                <a:gd name="T11" fmla="*/ 690 h 710"/>
                <a:gd name="T12" fmla="*/ 194 w 1362"/>
                <a:gd name="T13" fmla="*/ 710 h 710"/>
                <a:gd name="T14" fmla="*/ 230 w 1362"/>
                <a:gd name="T15" fmla="*/ 707 h 710"/>
                <a:gd name="T16" fmla="*/ 285 w 1362"/>
                <a:gd name="T17" fmla="*/ 699 h 710"/>
                <a:gd name="T18" fmla="*/ 347 w 1362"/>
                <a:gd name="T19" fmla="*/ 690 h 710"/>
                <a:gd name="T20" fmla="*/ 410 w 1362"/>
                <a:gd name="T21" fmla="*/ 678 h 710"/>
                <a:gd name="T22" fmla="*/ 472 w 1362"/>
                <a:gd name="T23" fmla="*/ 664 h 710"/>
                <a:gd name="T24" fmla="*/ 526 w 1362"/>
                <a:gd name="T25" fmla="*/ 650 h 710"/>
                <a:gd name="T26" fmla="*/ 568 w 1362"/>
                <a:gd name="T27" fmla="*/ 632 h 710"/>
                <a:gd name="T28" fmla="*/ 605 w 1362"/>
                <a:gd name="T29" fmla="*/ 615 h 710"/>
                <a:gd name="T30" fmla="*/ 641 w 1362"/>
                <a:gd name="T31" fmla="*/ 606 h 710"/>
                <a:gd name="T32" fmla="*/ 669 w 1362"/>
                <a:gd name="T33" fmla="*/ 615 h 710"/>
                <a:gd name="T34" fmla="*/ 677 w 1362"/>
                <a:gd name="T35" fmla="*/ 635 h 710"/>
                <a:gd name="T36" fmla="*/ 697 w 1362"/>
                <a:gd name="T37" fmla="*/ 645 h 710"/>
                <a:gd name="T38" fmla="*/ 755 w 1362"/>
                <a:gd name="T39" fmla="*/ 640 h 710"/>
                <a:gd name="T40" fmla="*/ 818 w 1362"/>
                <a:gd name="T41" fmla="*/ 635 h 710"/>
                <a:gd name="T42" fmla="*/ 863 w 1362"/>
                <a:gd name="T43" fmla="*/ 632 h 710"/>
                <a:gd name="T44" fmla="*/ 873 w 1362"/>
                <a:gd name="T45" fmla="*/ 622 h 710"/>
                <a:gd name="T46" fmla="*/ 887 w 1362"/>
                <a:gd name="T47" fmla="*/ 603 h 710"/>
                <a:gd name="T48" fmla="*/ 910 w 1362"/>
                <a:gd name="T49" fmla="*/ 592 h 710"/>
                <a:gd name="T50" fmla="*/ 940 w 1362"/>
                <a:gd name="T51" fmla="*/ 593 h 710"/>
                <a:gd name="T52" fmla="*/ 972 w 1362"/>
                <a:gd name="T53" fmla="*/ 603 h 710"/>
                <a:gd name="T54" fmla="*/ 1012 w 1362"/>
                <a:gd name="T55" fmla="*/ 611 h 710"/>
                <a:gd name="T56" fmla="*/ 1070 w 1362"/>
                <a:gd name="T57" fmla="*/ 612 h 710"/>
                <a:gd name="T58" fmla="*/ 1134 w 1362"/>
                <a:gd name="T59" fmla="*/ 612 h 710"/>
                <a:gd name="T60" fmla="*/ 1202 w 1362"/>
                <a:gd name="T61" fmla="*/ 611 h 710"/>
                <a:gd name="T62" fmla="*/ 1265 w 1362"/>
                <a:gd name="T63" fmla="*/ 608 h 710"/>
                <a:gd name="T64" fmla="*/ 1317 w 1362"/>
                <a:gd name="T65" fmla="*/ 603 h 710"/>
                <a:gd name="T66" fmla="*/ 1353 w 1362"/>
                <a:gd name="T67" fmla="*/ 602 h 710"/>
                <a:gd name="T68" fmla="*/ 1357 w 1362"/>
                <a:gd name="T69" fmla="*/ 592 h 710"/>
                <a:gd name="T70" fmla="*/ 1334 w 1362"/>
                <a:gd name="T71" fmla="*/ 540 h 710"/>
                <a:gd name="T72" fmla="*/ 1313 w 1362"/>
                <a:gd name="T73" fmla="*/ 484 h 710"/>
                <a:gd name="T74" fmla="*/ 1248 w 1362"/>
                <a:gd name="T75" fmla="*/ 341 h 710"/>
                <a:gd name="T76" fmla="*/ 1172 w 1362"/>
                <a:gd name="T77" fmla="*/ 174 h 710"/>
                <a:gd name="T78" fmla="*/ 1117 w 1362"/>
                <a:gd name="T79" fmla="*/ 52 h 710"/>
                <a:gd name="T80" fmla="*/ 1083 w 1362"/>
                <a:gd name="T81" fmla="*/ 41 h 710"/>
                <a:gd name="T82" fmla="*/ 1019 w 1362"/>
                <a:gd name="T83" fmla="*/ 44 h 710"/>
                <a:gd name="T84" fmla="*/ 946 w 1362"/>
                <a:gd name="T85" fmla="*/ 35 h 710"/>
                <a:gd name="T86" fmla="*/ 864 w 1362"/>
                <a:gd name="T87" fmla="*/ 19 h 710"/>
                <a:gd name="T88" fmla="*/ 785 w 1362"/>
                <a:gd name="T89" fmla="*/ 6 h 710"/>
                <a:gd name="T90" fmla="*/ 713 w 1362"/>
                <a:gd name="T91" fmla="*/ 0 h 710"/>
                <a:gd name="T92" fmla="*/ 654 w 1362"/>
                <a:gd name="T93" fmla="*/ 5 h 710"/>
                <a:gd name="T94" fmla="*/ 611 w 1362"/>
                <a:gd name="T95" fmla="*/ 24 h 710"/>
                <a:gd name="T96" fmla="*/ 565 w 1362"/>
                <a:gd name="T97" fmla="*/ 26 h 710"/>
                <a:gd name="T98" fmla="*/ 498 w 1362"/>
                <a:gd name="T99" fmla="*/ 11 h 710"/>
                <a:gd name="T100" fmla="*/ 433 w 1362"/>
                <a:gd name="T101" fmla="*/ 13 h 710"/>
                <a:gd name="T102" fmla="*/ 371 w 1362"/>
                <a:gd name="T103" fmla="*/ 26 h 710"/>
                <a:gd name="T104" fmla="*/ 309 w 1362"/>
                <a:gd name="T105" fmla="*/ 45 h 710"/>
                <a:gd name="T106" fmla="*/ 246 w 1362"/>
                <a:gd name="T107" fmla="*/ 65 h 710"/>
                <a:gd name="T108" fmla="*/ 175 w 1362"/>
                <a:gd name="T109" fmla="*/ 74 h 710"/>
                <a:gd name="T110" fmla="*/ 101 w 1362"/>
                <a:gd name="T111" fmla="*/ 68 h 71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362"/>
                <a:gd name="T169" fmla="*/ 0 h 710"/>
                <a:gd name="T170" fmla="*/ 1362 w 1362"/>
                <a:gd name="T171" fmla="*/ 710 h 71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362" h="710">
                  <a:moveTo>
                    <a:pt x="59" y="54"/>
                  </a:moveTo>
                  <a:lnTo>
                    <a:pt x="43" y="80"/>
                  </a:lnTo>
                  <a:lnTo>
                    <a:pt x="30" y="99"/>
                  </a:lnTo>
                  <a:lnTo>
                    <a:pt x="16" y="113"/>
                  </a:lnTo>
                  <a:lnTo>
                    <a:pt x="0" y="123"/>
                  </a:lnTo>
                  <a:lnTo>
                    <a:pt x="12" y="159"/>
                  </a:lnTo>
                  <a:lnTo>
                    <a:pt x="35" y="233"/>
                  </a:lnTo>
                  <a:lnTo>
                    <a:pt x="62" y="329"/>
                  </a:lnTo>
                  <a:lnTo>
                    <a:pt x="96" y="435"/>
                  </a:lnTo>
                  <a:lnTo>
                    <a:pt x="125" y="536"/>
                  </a:lnTo>
                  <a:lnTo>
                    <a:pt x="154" y="627"/>
                  </a:lnTo>
                  <a:lnTo>
                    <a:pt x="174" y="690"/>
                  </a:lnTo>
                  <a:lnTo>
                    <a:pt x="180" y="710"/>
                  </a:lnTo>
                  <a:lnTo>
                    <a:pt x="194" y="710"/>
                  </a:lnTo>
                  <a:lnTo>
                    <a:pt x="211" y="709"/>
                  </a:lnTo>
                  <a:lnTo>
                    <a:pt x="230" y="707"/>
                  </a:lnTo>
                  <a:lnTo>
                    <a:pt x="257" y="704"/>
                  </a:lnTo>
                  <a:lnTo>
                    <a:pt x="285" y="699"/>
                  </a:lnTo>
                  <a:lnTo>
                    <a:pt x="313" y="696"/>
                  </a:lnTo>
                  <a:lnTo>
                    <a:pt x="347" y="690"/>
                  </a:lnTo>
                  <a:lnTo>
                    <a:pt x="378" y="686"/>
                  </a:lnTo>
                  <a:lnTo>
                    <a:pt x="410" y="678"/>
                  </a:lnTo>
                  <a:lnTo>
                    <a:pt x="441" y="671"/>
                  </a:lnTo>
                  <a:lnTo>
                    <a:pt x="472" y="664"/>
                  </a:lnTo>
                  <a:lnTo>
                    <a:pt x="500" y="658"/>
                  </a:lnTo>
                  <a:lnTo>
                    <a:pt x="526" y="650"/>
                  </a:lnTo>
                  <a:lnTo>
                    <a:pt x="549" y="641"/>
                  </a:lnTo>
                  <a:lnTo>
                    <a:pt x="568" y="632"/>
                  </a:lnTo>
                  <a:lnTo>
                    <a:pt x="582" y="627"/>
                  </a:lnTo>
                  <a:lnTo>
                    <a:pt x="605" y="615"/>
                  </a:lnTo>
                  <a:lnTo>
                    <a:pt x="627" y="608"/>
                  </a:lnTo>
                  <a:lnTo>
                    <a:pt x="641" y="606"/>
                  </a:lnTo>
                  <a:lnTo>
                    <a:pt x="656" y="608"/>
                  </a:lnTo>
                  <a:lnTo>
                    <a:pt x="669" y="615"/>
                  </a:lnTo>
                  <a:lnTo>
                    <a:pt x="673" y="624"/>
                  </a:lnTo>
                  <a:lnTo>
                    <a:pt x="677" y="635"/>
                  </a:lnTo>
                  <a:lnTo>
                    <a:pt x="680" y="648"/>
                  </a:lnTo>
                  <a:lnTo>
                    <a:pt x="697" y="645"/>
                  </a:lnTo>
                  <a:lnTo>
                    <a:pt x="723" y="641"/>
                  </a:lnTo>
                  <a:lnTo>
                    <a:pt x="755" y="640"/>
                  </a:lnTo>
                  <a:lnTo>
                    <a:pt x="786" y="635"/>
                  </a:lnTo>
                  <a:lnTo>
                    <a:pt x="818" y="635"/>
                  </a:lnTo>
                  <a:lnTo>
                    <a:pt x="845" y="635"/>
                  </a:lnTo>
                  <a:lnTo>
                    <a:pt x="863" y="632"/>
                  </a:lnTo>
                  <a:lnTo>
                    <a:pt x="868" y="632"/>
                  </a:lnTo>
                  <a:lnTo>
                    <a:pt x="873" y="622"/>
                  </a:lnTo>
                  <a:lnTo>
                    <a:pt x="878" y="612"/>
                  </a:lnTo>
                  <a:lnTo>
                    <a:pt x="887" y="603"/>
                  </a:lnTo>
                  <a:lnTo>
                    <a:pt x="897" y="595"/>
                  </a:lnTo>
                  <a:lnTo>
                    <a:pt x="910" y="592"/>
                  </a:lnTo>
                  <a:lnTo>
                    <a:pt x="923" y="592"/>
                  </a:lnTo>
                  <a:lnTo>
                    <a:pt x="940" y="593"/>
                  </a:lnTo>
                  <a:lnTo>
                    <a:pt x="958" y="599"/>
                  </a:lnTo>
                  <a:lnTo>
                    <a:pt x="972" y="603"/>
                  </a:lnTo>
                  <a:lnTo>
                    <a:pt x="989" y="608"/>
                  </a:lnTo>
                  <a:lnTo>
                    <a:pt x="1012" y="611"/>
                  </a:lnTo>
                  <a:lnTo>
                    <a:pt x="1039" y="611"/>
                  </a:lnTo>
                  <a:lnTo>
                    <a:pt x="1070" y="612"/>
                  </a:lnTo>
                  <a:lnTo>
                    <a:pt x="1100" y="612"/>
                  </a:lnTo>
                  <a:lnTo>
                    <a:pt x="1134" y="612"/>
                  </a:lnTo>
                  <a:lnTo>
                    <a:pt x="1167" y="612"/>
                  </a:lnTo>
                  <a:lnTo>
                    <a:pt x="1202" y="611"/>
                  </a:lnTo>
                  <a:lnTo>
                    <a:pt x="1234" y="608"/>
                  </a:lnTo>
                  <a:lnTo>
                    <a:pt x="1265" y="608"/>
                  </a:lnTo>
                  <a:lnTo>
                    <a:pt x="1293" y="606"/>
                  </a:lnTo>
                  <a:lnTo>
                    <a:pt x="1317" y="603"/>
                  </a:lnTo>
                  <a:lnTo>
                    <a:pt x="1339" y="602"/>
                  </a:lnTo>
                  <a:lnTo>
                    <a:pt x="1353" y="602"/>
                  </a:lnTo>
                  <a:lnTo>
                    <a:pt x="1362" y="599"/>
                  </a:lnTo>
                  <a:lnTo>
                    <a:pt x="1357" y="592"/>
                  </a:lnTo>
                  <a:lnTo>
                    <a:pt x="1347" y="569"/>
                  </a:lnTo>
                  <a:lnTo>
                    <a:pt x="1334" y="540"/>
                  </a:lnTo>
                  <a:lnTo>
                    <a:pt x="1330" y="521"/>
                  </a:lnTo>
                  <a:lnTo>
                    <a:pt x="1313" y="484"/>
                  </a:lnTo>
                  <a:lnTo>
                    <a:pt x="1284" y="420"/>
                  </a:lnTo>
                  <a:lnTo>
                    <a:pt x="1248" y="341"/>
                  </a:lnTo>
                  <a:lnTo>
                    <a:pt x="1211" y="256"/>
                  </a:lnTo>
                  <a:lnTo>
                    <a:pt x="1172" y="174"/>
                  </a:lnTo>
                  <a:lnTo>
                    <a:pt x="1139" y="103"/>
                  </a:lnTo>
                  <a:lnTo>
                    <a:pt x="1117" y="52"/>
                  </a:lnTo>
                  <a:lnTo>
                    <a:pt x="1108" y="35"/>
                  </a:lnTo>
                  <a:lnTo>
                    <a:pt x="1083" y="41"/>
                  </a:lnTo>
                  <a:lnTo>
                    <a:pt x="1052" y="44"/>
                  </a:lnTo>
                  <a:lnTo>
                    <a:pt x="1019" y="44"/>
                  </a:lnTo>
                  <a:lnTo>
                    <a:pt x="982" y="39"/>
                  </a:lnTo>
                  <a:lnTo>
                    <a:pt x="946" y="35"/>
                  </a:lnTo>
                  <a:lnTo>
                    <a:pt x="904" y="28"/>
                  </a:lnTo>
                  <a:lnTo>
                    <a:pt x="864" y="19"/>
                  </a:lnTo>
                  <a:lnTo>
                    <a:pt x="827" y="13"/>
                  </a:lnTo>
                  <a:lnTo>
                    <a:pt x="785" y="6"/>
                  </a:lnTo>
                  <a:lnTo>
                    <a:pt x="748" y="2"/>
                  </a:lnTo>
                  <a:lnTo>
                    <a:pt x="713" y="0"/>
                  </a:lnTo>
                  <a:lnTo>
                    <a:pt x="680" y="0"/>
                  </a:lnTo>
                  <a:lnTo>
                    <a:pt x="654" y="5"/>
                  </a:lnTo>
                  <a:lnTo>
                    <a:pt x="631" y="11"/>
                  </a:lnTo>
                  <a:lnTo>
                    <a:pt x="611" y="24"/>
                  </a:lnTo>
                  <a:lnTo>
                    <a:pt x="601" y="41"/>
                  </a:lnTo>
                  <a:lnTo>
                    <a:pt x="565" y="26"/>
                  </a:lnTo>
                  <a:lnTo>
                    <a:pt x="531" y="15"/>
                  </a:lnTo>
                  <a:lnTo>
                    <a:pt x="498" y="11"/>
                  </a:lnTo>
                  <a:lnTo>
                    <a:pt x="464" y="9"/>
                  </a:lnTo>
                  <a:lnTo>
                    <a:pt x="433" y="13"/>
                  </a:lnTo>
                  <a:lnTo>
                    <a:pt x="401" y="19"/>
                  </a:lnTo>
                  <a:lnTo>
                    <a:pt x="371" y="26"/>
                  </a:lnTo>
                  <a:lnTo>
                    <a:pt x="342" y="35"/>
                  </a:lnTo>
                  <a:lnTo>
                    <a:pt x="309" y="45"/>
                  </a:lnTo>
                  <a:lnTo>
                    <a:pt x="278" y="54"/>
                  </a:lnTo>
                  <a:lnTo>
                    <a:pt x="246" y="65"/>
                  </a:lnTo>
                  <a:lnTo>
                    <a:pt x="211" y="70"/>
                  </a:lnTo>
                  <a:lnTo>
                    <a:pt x="175" y="74"/>
                  </a:lnTo>
                  <a:lnTo>
                    <a:pt x="140" y="71"/>
                  </a:lnTo>
                  <a:lnTo>
                    <a:pt x="101" y="68"/>
                  </a:lnTo>
                  <a:lnTo>
                    <a:pt x="59" y="54"/>
                  </a:lnTo>
                  <a:close/>
                </a:path>
              </a:pathLst>
            </a:custGeom>
            <a:solidFill>
              <a:srgbClr val="FFFFFF"/>
            </a:solidFill>
            <a:ln w="9525">
              <a:solidFill>
                <a:srgbClr val="0000FF"/>
              </a:solidFill>
              <a:round/>
              <a:headEnd/>
              <a:tailEnd/>
            </a:ln>
          </p:spPr>
          <p:txBody>
            <a:bodyPr/>
            <a:lstStyle/>
            <a:p>
              <a:endParaRPr lang="vi-VN"/>
            </a:p>
          </p:txBody>
        </p:sp>
        <p:sp>
          <p:nvSpPr>
            <p:cNvPr id="20505" name="Freeform 27"/>
            <p:cNvSpPr>
              <a:spLocks/>
            </p:cNvSpPr>
            <p:nvPr/>
          </p:nvSpPr>
          <p:spPr bwMode="auto">
            <a:xfrm>
              <a:off x="5132" y="2849"/>
              <a:ext cx="1271" cy="564"/>
            </a:xfrm>
            <a:custGeom>
              <a:avLst/>
              <a:gdLst>
                <a:gd name="T0" fmla="*/ 1271 w 1271"/>
                <a:gd name="T1" fmla="*/ 467 h 564"/>
                <a:gd name="T2" fmla="*/ 1271 w 1271"/>
                <a:gd name="T3" fmla="*/ 467 h 564"/>
                <a:gd name="T4" fmla="*/ 1242 w 1271"/>
                <a:gd name="T5" fmla="*/ 480 h 564"/>
                <a:gd name="T6" fmla="*/ 1208 w 1271"/>
                <a:gd name="T7" fmla="*/ 489 h 564"/>
                <a:gd name="T8" fmla="*/ 1172 w 1271"/>
                <a:gd name="T9" fmla="*/ 490 h 564"/>
                <a:gd name="T10" fmla="*/ 1131 w 1271"/>
                <a:gd name="T11" fmla="*/ 489 h 564"/>
                <a:gd name="T12" fmla="*/ 1090 w 1271"/>
                <a:gd name="T13" fmla="*/ 485 h 564"/>
                <a:gd name="T14" fmla="*/ 1048 w 1271"/>
                <a:gd name="T15" fmla="*/ 477 h 564"/>
                <a:gd name="T16" fmla="*/ 1002 w 1271"/>
                <a:gd name="T17" fmla="*/ 469 h 564"/>
                <a:gd name="T18" fmla="*/ 960 w 1271"/>
                <a:gd name="T19" fmla="*/ 463 h 564"/>
                <a:gd name="T20" fmla="*/ 917 w 1271"/>
                <a:gd name="T21" fmla="*/ 456 h 564"/>
                <a:gd name="T22" fmla="*/ 876 w 1271"/>
                <a:gd name="T23" fmla="*/ 451 h 564"/>
                <a:gd name="T24" fmla="*/ 838 w 1271"/>
                <a:gd name="T25" fmla="*/ 451 h 564"/>
                <a:gd name="T26" fmla="*/ 804 w 1271"/>
                <a:gd name="T27" fmla="*/ 454 h 564"/>
                <a:gd name="T28" fmla="*/ 775 w 1271"/>
                <a:gd name="T29" fmla="*/ 463 h 564"/>
                <a:gd name="T30" fmla="*/ 749 w 1271"/>
                <a:gd name="T31" fmla="*/ 477 h 564"/>
                <a:gd name="T32" fmla="*/ 732 w 1271"/>
                <a:gd name="T33" fmla="*/ 502 h 564"/>
                <a:gd name="T34" fmla="*/ 719 w 1271"/>
                <a:gd name="T35" fmla="*/ 532 h 564"/>
                <a:gd name="T36" fmla="*/ 719 w 1271"/>
                <a:gd name="T37" fmla="*/ 532 h 564"/>
                <a:gd name="T38" fmla="*/ 702 w 1271"/>
                <a:gd name="T39" fmla="*/ 505 h 564"/>
                <a:gd name="T40" fmla="*/ 680 w 1271"/>
                <a:gd name="T41" fmla="*/ 485 h 564"/>
                <a:gd name="T42" fmla="*/ 656 w 1271"/>
                <a:gd name="T43" fmla="*/ 474 h 564"/>
                <a:gd name="T44" fmla="*/ 628 w 1271"/>
                <a:gd name="T45" fmla="*/ 467 h 564"/>
                <a:gd name="T46" fmla="*/ 595 w 1271"/>
                <a:gd name="T47" fmla="*/ 467 h 564"/>
                <a:gd name="T48" fmla="*/ 562 w 1271"/>
                <a:gd name="T49" fmla="*/ 474 h 564"/>
                <a:gd name="T50" fmla="*/ 528 w 1271"/>
                <a:gd name="T51" fmla="*/ 482 h 564"/>
                <a:gd name="T52" fmla="*/ 490 w 1271"/>
                <a:gd name="T53" fmla="*/ 495 h 564"/>
                <a:gd name="T54" fmla="*/ 451 w 1271"/>
                <a:gd name="T55" fmla="*/ 509 h 564"/>
                <a:gd name="T56" fmla="*/ 413 w 1271"/>
                <a:gd name="T57" fmla="*/ 522 h 564"/>
                <a:gd name="T58" fmla="*/ 374 w 1271"/>
                <a:gd name="T59" fmla="*/ 535 h 564"/>
                <a:gd name="T60" fmla="*/ 336 w 1271"/>
                <a:gd name="T61" fmla="*/ 545 h 564"/>
                <a:gd name="T62" fmla="*/ 298 w 1271"/>
                <a:gd name="T63" fmla="*/ 554 h 564"/>
                <a:gd name="T64" fmla="*/ 262 w 1271"/>
                <a:gd name="T65" fmla="*/ 561 h 564"/>
                <a:gd name="T66" fmla="*/ 226 w 1271"/>
                <a:gd name="T67" fmla="*/ 564 h 564"/>
                <a:gd name="T68" fmla="*/ 191 w 1271"/>
                <a:gd name="T69" fmla="*/ 558 h 564"/>
                <a:gd name="T70" fmla="*/ 191 w 1271"/>
                <a:gd name="T71" fmla="*/ 558 h 564"/>
                <a:gd name="T72" fmla="*/ 174 w 1271"/>
                <a:gd name="T73" fmla="*/ 511 h 564"/>
                <a:gd name="T74" fmla="*/ 148 w 1271"/>
                <a:gd name="T75" fmla="*/ 437 h 564"/>
                <a:gd name="T76" fmla="*/ 116 w 1271"/>
                <a:gd name="T77" fmla="*/ 346 h 564"/>
                <a:gd name="T78" fmla="*/ 83 w 1271"/>
                <a:gd name="T79" fmla="*/ 249 h 564"/>
                <a:gd name="T80" fmla="*/ 52 w 1271"/>
                <a:gd name="T81" fmla="*/ 156 h 564"/>
                <a:gd name="T82" fmla="*/ 26 w 1271"/>
                <a:gd name="T83" fmla="*/ 78 h 564"/>
                <a:gd name="T84" fmla="*/ 6 w 1271"/>
                <a:gd name="T85" fmla="*/ 23 h 564"/>
                <a:gd name="T86" fmla="*/ 0 w 1271"/>
                <a:gd name="T87" fmla="*/ 0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271"/>
                <a:gd name="T133" fmla="*/ 0 h 564"/>
                <a:gd name="T134" fmla="*/ 1271 w 1271"/>
                <a:gd name="T135" fmla="*/ 564 h 56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271" h="564">
                  <a:moveTo>
                    <a:pt x="1271" y="467"/>
                  </a:moveTo>
                  <a:lnTo>
                    <a:pt x="1271" y="467"/>
                  </a:lnTo>
                  <a:lnTo>
                    <a:pt x="1242" y="480"/>
                  </a:lnTo>
                  <a:lnTo>
                    <a:pt x="1208" y="489"/>
                  </a:lnTo>
                  <a:lnTo>
                    <a:pt x="1172" y="490"/>
                  </a:lnTo>
                  <a:lnTo>
                    <a:pt x="1131" y="489"/>
                  </a:lnTo>
                  <a:lnTo>
                    <a:pt x="1090" y="485"/>
                  </a:lnTo>
                  <a:lnTo>
                    <a:pt x="1048" y="477"/>
                  </a:lnTo>
                  <a:lnTo>
                    <a:pt x="1002" y="469"/>
                  </a:lnTo>
                  <a:lnTo>
                    <a:pt x="960" y="463"/>
                  </a:lnTo>
                  <a:lnTo>
                    <a:pt x="917" y="456"/>
                  </a:lnTo>
                  <a:lnTo>
                    <a:pt x="876" y="451"/>
                  </a:lnTo>
                  <a:lnTo>
                    <a:pt x="838" y="451"/>
                  </a:lnTo>
                  <a:lnTo>
                    <a:pt x="804" y="454"/>
                  </a:lnTo>
                  <a:lnTo>
                    <a:pt x="775" y="463"/>
                  </a:lnTo>
                  <a:lnTo>
                    <a:pt x="749" y="477"/>
                  </a:lnTo>
                  <a:lnTo>
                    <a:pt x="732" y="502"/>
                  </a:lnTo>
                  <a:lnTo>
                    <a:pt x="719" y="532"/>
                  </a:lnTo>
                  <a:lnTo>
                    <a:pt x="702" y="505"/>
                  </a:lnTo>
                  <a:lnTo>
                    <a:pt x="680" y="485"/>
                  </a:lnTo>
                  <a:lnTo>
                    <a:pt x="656" y="474"/>
                  </a:lnTo>
                  <a:lnTo>
                    <a:pt x="628" y="467"/>
                  </a:lnTo>
                  <a:lnTo>
                    <a:pt x="595" y="467"/>
                  </a:lnTo>
                  <a:lnTo>
                    <a:pt x="562" y="474"/>
                  </a:lnTo>
                  <a:lnTo>
                    <a:pt x="528" y="482"/>
                  </a:lnTo>
                  <a:lnTo>
                    <a:pt x="490" y="495"/>
                  </a:lnTo>
                  <a:lnTo>
                    <a:pt x="451" y="509"/>
                  </a:lnTo>
                  <a:lnTo>
                    <a:pt x="413" y="522"/>
                  </a:lnTo>
                  <a:lnTo>
                    <a:pt x="374" y="535"/>
                  </a:lnTo>
                  <a:lnTo>
                    <a:pt x="336" y="545"/>
                  </a:lnTo>
                  <a:lnTo>
                    <a:pt x="298" y="554"/>
                  </a:lnTo>
                  <a:lnTo>
                    <a:pt x="262" y="561"/>
                  </a:lnTo>
                  <a:lnTo>
                    <a:pt x="226" y="564"/>
                  </a:lnTo>
                  <a:lnTo>
                    <a:pt x="191" y="558"/>
                  </a:lnTo>
                  <a:lnTo>
                    <a:pt x="174" y="511"/>
                  </a:lnTo>
                  <a:lnTo>
                    <a:pt x="148" y="437"/>
                  </a:lnTo>
                  <a:lnTo>
                    <a:pt x="116" y="346"/>
                  </a:lnTo>
                  <a:lnTo>
                    <a:pt x="83" y="249"/>
                  </a:lnTo>
                  <a:lnTo>
                    <a:pt x="52" y="156"/>
                  </a:lnTo>
                  <a:lnTo>
                    <a:pt x="26" y="78"/>
                  </a:lnTo>
                  <a:lnTo>
                    <a:pt x="6" y="23"/>
                  </a:lnTo>
                  <a:lnTo>
                    <a:pt x="0" y="0"/>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06" name="Freeform 28"/>
            <p:cNvSpPr>
              <a:spLocks/>
            </p:cNvSpPr>
            <p:nvPr/>
          </p:nvSpPr>
          <p:spPr bwMode="auto">
            <a:xfrm>
              <a:off x="5034" y="2881"/>
              <a:ext cx="1441" cy="683"/>
            </a:xfrm>
            <a:custGeom>
              <a:avLst/>
              <a:gdLst>
                <a:gd name="T0" fmla="*/ 1198 w 1441"/>
                <a:gd name="T1" fmla="*/ 23 h 683"/>
                <a:gd name="T2" fmla="*/ 1258 w 1441"/>
                <a:gd name="T3" fmla="*/ 138 h 683"/>
                <a:gd name="T4" fmla="*/ 1431 w 1441"/>
                <a:gd name="T5" fmla="*/ 507 h 683"/>
                <a:gd name="T6" fmla="*/ 1432 w 1441"/>
                <a:gd name="T7" fmla="*/ 549 h 683"/>
                <a:gd name="T8" fmla="*/ 1382 w 1441"/>
                <a:gd name="T9" fmla="*/ 546 h 683"/>
                <a:gd name="T10" fmla="*/ 1297 w 1441"/>
                <a:gd name="T11" fmla="*/ 549 h 683"/>
                <a:gd name="T12" fmla="*/ 1186 w 1441"/>
                <a:gd name="T13" fmla="*/ 549 h 683"/>
                <a:gd name="T14" fmla="*/ 1076 w 1441"/>
                <a:gd name="T15" fmla="*/ 555 h 683"/>
                <a:gd name="T16" fmla="*/ 985 w 1441"/>
                <a:gd name="T17" fmla="*/ 562 h 683"/>
                <a:gd name="T18" fmla="*/ 952 w 1441"/>
                <a:gd name="T19" fmla="*/ 582 h 683"/>
                <a:gd name="T20" fmla="*/ 903 w 1441"/>
                <a:gd name="T21" fmla="*/ 613 h 683"/>
                <a:gd name="T22" fmla="*/ 813 w 1441"/>
                <a:gd name="T23" fmla="*/ 621 h 683"/>
                <a:gd name="T24" fmla="*/ 721 w 1441"/>
                <a:gd name="T25" fmla="*/ 624 h 683"/>
                <a:gd name="T26" fmla="*/ 672 w 1441"/>
                <a:gd name="T27" fmla="*/ 618 h 683"/>
                <a:gd name="T28" fmla="*/ 659 w 1441"/>
                <a:gd name="T29" fmla="*/ 595 h 683"/>
                <a:gd name="T30" fmla="*/ 626 w 1441"/>
                <a:gd name="T31" fmla="*/ 601 h 683"/>
                <a:gd name="T32" fmla="*/ 541 w 1441"/>
                <a:gd name="T33" fmla="*/ 616 h 683"/>
                <a:gd name="T34" fmla="*/ 434 w 1441"/>
                <a:gd name="T35" fmla="*/ 637 h 683"/>
                <a:gd name="T36" fmla="*/ 328 w 1441"/>
                <a:gd name="T37" fmla="*/ 660 h 683"/>
                <a:gd name="T38" fmla="*/ 248 w 1441"/>
                <a:gd name="T39" fmla="*/ 675 h 683"/>
                <a:gd name="T40" fmla="*/ 196 w 1441"/>
                <a:gd name="T41" fmla="*/ 683 h 683"/>
                <a:gd name="T42" fmla="*/ 174 w 1441"/>
                <a:gd name="T43" fmla="*/ 663 h 683"/>
                <a:gd name="T44" fmla="*/ 164 w 1441"/>
                <a:gd name="T45" fmla="*/ 610 h 683"/>
                <a:gd name="T46" fmla="*/ 114 w 1441"/>
                <a:gd name="T47" fmla="*/ 431 h 683"/>
                <a:gd name="T48" fmla="*/ 38 w 1441"/>
                <a:gd name="T49" fmla="*/ 176 h 683"/>
                <a:gd name="T50" fmla="*/ 2 w 1441"/>
                <a:gd name="T51" fmla="*/ 47 h 683"/>
                <a:gd name="T52" fmla="*/ 9 w 1441"/>
                <a:gd name="T53" fmla="*/ 13 h 683"/>
                <a:gd name="T54" fmla="*/ 55 w 1441"/>
                <a:gd name="T55" fmla="*/ 4 h 683"/>
                <a:gd name="T56" fmla="*/ 59 w 1441"/>
                <a:gd name="T57" fmla="*/ 23 h 683"/>
                <a:gd name="T58" fmla="*/ 51 w 1441"/>
                <a:gd name="T59" fmla="*/ 73 h 683"/>
                <a:gd name="T60" fmla="*/ 135 w 1441"/>
                <a:gd name="T61" fmla="*/ 349 h 683"/>
                <a:gd name="T62" fmla="*/ 213 w 1441"/>
                <a:gd name="T63" fmla="*/ 604 h 683"/>
                <a:gd name="T64" fmla="*/ 250 w 1441"/>
                <a:gd name="T65" fmla="*/ 623 h 683"/>
                <a:gd name="T66" fmla="*/ 324 w 1441"/>
                <a:gd name="T67" fmla="*/ 613 h 683"/>
                <a:gd name="T68" fmla="*/ 417 w 1441"/>
                <a:gd name="T69" fmla="*/ 600 h 683"/>
                <a:gd name="T70" fmla="*/ 511 w 1441"/>
                <a:gd name="T71" fmla="*/ 578 h 683"/>
                <a:gd name="T72" fmla="*/ 588 w 1441"/>
                <a:gd name="T73" fmla="*/ 555 h 683"/>
                <a:gd name="T74" fmla="*/ 644 w 1441"/>
                <a:gd name="T75" fmla="*/ 529 h 683"/>
                <a:gd name="T76" fmla="*/ 695 w 1441"/>
                <a:gd name="T77" fmla="*/ 522 h 683"/>
                <a:gd name="T78" fmla="*/ 716 w 1441"/>
                <a:gd name="T79" fmla="*/ 549 h 683"/>
                <a:gd name="T80" fmla="*/ 762 w 1441"/>
                <a:gd name="T81" fmla="*/ 555 h 683"/>
                <a:gd name="T82" fmla="*/ 857 w 1441"/>
                <a:gd name="T83" fmla="*/ 549 h 683"/>
                <a:gd name="T84" fmla="*/ 907 w 1441"/>
                <a:gd name="T85" fmla="*/ 546 h 683"/>
                <a:gd name="T86" fmla="*/ 926 w 1441"/>
                <a:gd name="T87" fmla="*/ 517 h 683"/>
                <a:gd name="T88" fmla="*/ 962 w 1441"/>
                <a:gd name="T89" fmla="*/ 506 h 683"/>
                <a:gd name="T90" fmla="*/ 1011 w 1441"/>
                <a:gd name="T91" fmla="*/ 517 h 683"/>
                <a:gd name="T92" fmla="*/ 1078 w 1441"/>
                <a:gd name="T93" fmla="*/ 525 h 683"/>
                <a:gd name="T94" fmla="*/ 1173 w 1441"/>
                <a:gd name="T95" fmla="*/ 526 h 683"/>
                <a:gd name="T96" fmla="*/ 1273 w 1441"/>
                <a:gd name="T97" fmla="*/ 522 h 683"/>
                <a:gd name="T98" fmla="*/ 1356 w 1441"/>
                <a:gd name="T99" fmla="*/ 517 h 683"/>
                <a:gd name="T100" fmla="*/ 1401 w 1441"/>
                <a:gd name="T101" fmla="*/ 513 h 683"/>
                <a:gd name="T102" fmla="*/ 1373 w 1441"/>
                <a:gd name="T103" fmla="*/ 454 h 683"/>
                <a:gd name="T104" fmla="*/ 1329 w 1441"/>
                <a:gd name="T105" fmla="*/ 344 h 683"/>
                <a:gd name="T106" fmla="*/ 1232 w 1441"/>
                <a:gd name="T107" fmla="*/ 134 h 683"/>
                <a:gd name="T108" fmla="*/ 1179 w 1441"/>
                <a:gd name="T109" fmla="*/ 18 h 68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41"/>
                <a:gd name="T166" fmla="*/ 0 h 683"/>
                <a:gd name="T167" fmla="*/ 1441 w 1441"/>
                <a:gd name="T168" fmla="*/ 683 h 68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41" h="683">
                  <a:moveTo>
                    <a:pt x="1179" y="18"/>
                  </a:moveTo>
                  <a:lnTo>
                    <a:pt x="1188" y="17"/>
                  </a:lnTo>
                  <a:lnTo>
                    <a:pt x="1198" y="23"/>
                  </a:lnTo>
                  <a:lnTo>
                    <a:pt x="1211" y="41"/>
                  </a:lnTo>
                  <a:lnTo>
                    <a:pt x="1229" y="80"/>
                  </a:lnTo>
                  <a:lnTo>
                    <a:pt x="1258" y="138"/>
                  </a:lnTo>
                  <a:lnTo>
                    <a:pt x="1300" y="228"/>
                  </a:lnTo>
                  <a:lnTo>
                    <a:pt x="1356" y="349"/>
                  </a:lnTo>
                  <a:lnTo>
                    <a:pt x="1431" y="507"/>
                  </a:lnTo>
                  <a:lnTo>
                    <a:pt x="1438" y="526"/>
                  </a:lnTo>
                  <a:lnTo>
                    <a:pt x="1441" y="542"/>
                  </a:lnTo>
                  <a:lnTo>
                    <a:pt x="1432" y="549"/>
                  </a:lnTo>
                  <a:lnTo>
                    <a:pt x="1411" y="549"/>
                  </a:lnTo>
                  <a:lnTo>
                    <a:pt x="1399" y="546"/>
                  </a:lnTo>
                  <a:lnTo>
                    <a:pt x="1382" y="546"/>
                  </a:lnTo>
                  <a:lnTo>
                    <a:pt x="1359" y="546"/>
                  </a:lnTo>
                  <a:lnTo>
                    <a:pt x="1330" y="546"/>
                  </a:lnTo>
                  <a:lnTo>
                    <a:pt x="1297" y="549"/>
                  </a:lnTo>
                  <a:lnTo>
                    <a:pt x="1263" y="549"/>
                  </a:lnTo>
                  <a:lnTo>
                    <a:pt x="1225" y="549"/>
                  </a:lnTo>
                  <a:lnTo>
                    <a:pt x="1186" y="549"/>
                  </a:lnTo>
                  <a:lnTo>
                    <a:pt x="1150" y="554"/>
                  </a:lnTo>
                  <a:lnTo>
                    <a:pt x="1110" y="555"/>
                  </a:lnTo>
                  <a:lnTo>
                    <a:pt x="1076" y="555"/>
                  </a:lnTo>
                  <a:lnTo>
                    <a:pt x="1041" y="559"/>
                  </a:lnTo>
                  <a:lnTo>
                    <a:pt x="1011" y="562"/>
                  </a:lnTo>
                  <a:lnTo>
                    <a:pt x="985" y="562"/>
                  </a:lnTo>
                  <a:lnTo>
                    <a:pt x="965" y="562"/>
                  </a:lnTo>
                  <a:lnTo>
                    <a:pt x="949" y="562"/>
                  </a:lnTo>
                  <a:lnTo>
                    <a:pt x="952" y="582"/>
                  </a:lnTo>
                  <a:lnTo>
                    <a:pt x="943" y="600"/>
                  </a:lnTo>
                  <a:lnTo>
                    <a:pt x="929" y="607"/>
                  </a:lnTo>
                  <a:lnTo>
                    <a:pt x="903" y="613"/>
                  </a:lnTo>
                  <a:lnTo>
                    <a:pt x="879" y="618"/>
                  </a:lnTo>
                  <a:lnTo>
                    <a:pt x="846" y="618"/>
                  </a:lnTo>
                  <a:lnTo>
                    <a:pt x="813" y="621"/>
                  </a:lnTo>
                  <a:lnTo>
                    <a:pt x="778" y="623"/>
                  </a:lnTo>
                  <a:lnTo>
                    <a:pt x="748" y="624"/>
                  </a:lnTo>
                  <a:lnTo>
                    <a:pt x="721" y="624"/>
                  </a:lnTo>
                  <a:lnTo>
                    <a:pt x="699" y="624"/>
                  </a:lnTo>
                  <a:lnTo>
                    <a:pt x="685" y="623"/>
                  </a:lnTo>
                  <a:lnTo>
                    <a:pt x="672" y="618"/>
                  </a:lnTo>
                  <a:lnTo>
                    <a:pt x="666" y="613"/>
                  </a:lnTo>
                  <a:lnTo>
                    <a:pt x="660" y="604"/>
                  </a:lnTo>
                  <a:lnTo>
                    <a:pt x="659" y="595"/>
                  </a:lnTo>
                  <a:lnTo>
                    <a:pt x="653" y="595"/>
                  </a:lnTo>
                  <a:lnTo>
                    <a:pt x="644" y="597"/>
                  </a:lnTo>
                  <a:lnTo>
                    <a:pt x="626" y="601"/>
                  </a:lnTo>
                  <a:lnTo>
                    <a:pt x="603" y="605"/>
                  </a:lnTo>
                  <a:lnTo>
                    <a:pt x="574" y="610"/>
                  </a:lnTo>
                  <a:lnTo>
                    <a:pt x="541" y="616"/>
                  </a:lnTo>
                  <a:lnTo>
                    <a:pt x="508" y="623"/>
                  </a:lnTo>
                  <a:lnTo>
                    <a:pt x="472" y="629"/>
                  </a:lnTo>
                  <a:lnTo>
                    <a:pt x="434" y="637"/>
                  </a:lnTo>
                  <a:lnTo>
                    <a:pt x="398" y="644"/>
                  </a:lnTo>
                  <a:lnTo>
                    <a:pt x="364" y="650"/>
                  </a:lnTo>
                  <a:lnTo>
                    <a:pt x="328" y="660"/>
                  </a:lnTo>
                  <a:lnTo>
                    <a:pt x="298" y="666"/>
                  </a:lnTo>
                  <a:lnTo>
                    <a:pt x="272" y="670"/>
                  </a:lnTo>
                  <a:lnTo>
                    <a:pt x="248" y="675"/>
                  </a:lnTo>
                  <a:lnTo>
                    <a:pt x="233" y="679"/>
                  </a:lnTo>
                  <a:lnTo>
                    <a:pt x="210" y="683"/>
                  </a:lnTo>
                  <a:lnTo>
                    <a:pt x="196" y="683"/>
                  </a:lnTo>
                  <a:lnTo>
                    <a:pt x="186" y="682"/>
                  </a:lnTo>
                  <a:lnTo>
                    <a:pt x="179" y="675"/>
                  </a:lnTo>
                  <a:lnTo>
                    <a:pt x="174" y="663"/>
                  </a:lnTo>
                  <a:lnTo>
                    <a:pt x="173" y="646"/>
                  </a:lnTo>
                  <a:lnTo>
                    <a:pt x="170" y="629"/>
                  </a:lnTo>
                  <a:lnTo>
                    <a:pt x="164" y="610"/>
                  </a:lnTo>
                  <a:lnTo>
                    <a:pt x="154" y="572"/>
                  </a:lnTo>
                  <a:lnTo>
                    <a:pt x="137" y="509"/>
                  </a:lnTo>
                  <a:lnTo>
                    <a:pt x="114" y="431"/>
                  </a:lnTo>
                  <a:lnTo>
                    <a:pt x="88" y="341"/>
                  </a:lnTo>
                  <a:lnTo>
                    <a:pt x="61" y="255"/>
                  </a:lnTo>
                  <a:lnTo>
                    <a:pt x="38" y="176"/>
                  </a:lnTo>
                  <a:lnTo>
                    <a:pt x="18" y="109"/>
                  </a:lnTo>
                  <a:lnTo>
                    <a:pt x="6" y="69"/>
                  </a:lnTo>
                  <a:lnTo>
                    <a:pt x="2" y="47"/>
                  </a:lnTo>
                  <a:lnTo>
                    <a:pt x="0" y="30"/>
                  </a:lnTo>
                  <a:lnTo>
                    <a:pt x="2" y="18"/>
                  </a:lnTo>
                  <a:lnTo>
                    <a:pt x="9" y="13"/>
                  </a:lnTo>
                  <a:lnTo>
                    <a:pt x="20" y="8"/>
                  </a:lnTo>
                  <a:lnTo>
                    <a:pt x="35" y="5"/>
                  </a:lnTo>
                  <a:lnTo>
                    <a:pt x="55" y="4"/>
                  </a:lnTo>
                  <a:lnTo>
                    <a:pt x="78" y="0"/>
                  </a:lnTo>
                  <a:lnTo>
                    <a:pt x="69" y="13"/>
                  </a:lnTo>
                  <a:lnTo>
                    <a:pt x="59" y="23"/>
                  </a:lnTo>
                  <a:lnTo>
                    <a:pt x="51" y="31"/>
                  </a:lnTo>
                  <a:lnTo>
                    <a:pt x="39" y="37"/>
                  </a:lnTo>
                  <a:lnTo>
                    <a:pt x="51" y="73"/>
                  </a:lnTo>
                  <a:lnTo>
                    <a:pt x="74" y="147"/>
                  </a:lnTo>
                  <a:lnTo>
                    <a:pt x="101" y="243"/>
                  </a:lnTo>
                  <a:lnTo>
                    <a:pt x="135" y="349"/>
                  </a:lnTo>
                  <a:lnTo>
                    <a:pt x="164" y="450"/>
                  </a:lnTo>
                  <a:lnTo>
                    <a:pt x="193" y="541"/>
                  </a:lnTo>
                  <a:lnTo>
                    <a:pt x="213" y="604"/>
                  </a:lnTo>
                  <a:lnTo>
                    <a:pt x="219" y="624"/>
                  </a:lnTo>
                  <a:lnTo>
                    <a:pt x="233" y="624"/>
                  </a:lnTo>
                  <a:lnTo>
                    <a:pt x="250" y="623"/>
                  </a:lnTo>
                  <a:lnTo>
                    <a:pt x="269" y="621"/>
                  </a:lnTo>
                  <a:lnTo>
                    <a:pt x="296" y="618"/>
                  </a:lnTo>
                  <a:lnTo>
                    <a:pt x="324" y="613"/>
                  </a:lnTo>
                  <a:lnTo>
                    <a:pt x="352" y="610"/>
                  </a:lnTo>
                  <a:lnTo>
                    <a:pt x="386" y="604"/>
                  </a:lnTo>
                  <a:lnTo>
                    <a:pt x="417" y="600"/>
                  </a:lnTo>
                  <a:lnTo>
                    <a:pt x="449" y="592"/>
                  </a:lnTo>
                  <a:lnTo>
                    <a:pt x="480" y="585"/>
                  </a:lnTo>
                  <a:lnTo>
                    <a:pt x="511" y="578"/>
                  </a:lnTo>
                  <a:lnTo>
                    <a:pt x="539" y="572"/>
                  </a:lnTo>
                  <a:lnTo>
                    <a:pt x="565" y="564"/>
                  </a:lnTo>
                  <a:lnTo>
                    <a:pt x="588" y="555"/>
                  </a:lnTo>
                  <a:lnTo>
                    <a:pt x="607" y="546"/>
                  </a:lnTo>
                  <a:lnTo>
                    <a:pt x="621" y="541"/>
                  </a:lnTo>
                  <a:lnTo>
                    <a:pt x="644" y="529"/>
                  </a:lnTo>
                  <a:lnTo>
                    <a:pt x="666" y="522"/>
                  </a:lnTo>
                  <a:lnTo>
                    <a:pt x="680" y="520"/>
                  </a:lnTo>
                  <a:lnTo>
                    <a:pt x="695" y="522"/>
                  </a:lnTo>
                  <a:lnTo>
                    <a:pt x="708" y="529"/>
                  </a:lnTo>
                  <a:lnTo>
                    <a:pt x="712" y="538"/>
                  </a:lnTo>
                  <a:lnTo>
                    <a:pt x="716" y="549"/>
                  </a:lnTo>
                  <a:lnTo>
                    <a:pt x="719" y="562"/>
                  </a:lnTo>
                  <a:lnTo>
                    <a:pt x="736" y="559"/>
                  </a:lnTo>
                  <a:lnTo>
                    <a:pt x="762" y="555"/>
                  </a:lnTo>
                  <a:lnTo>
                    <a:pt x="794" y="554"/>
                  </a:lnTo>
                  <a:lnTo>
                    <a:pt x="825" y="549"/>
                  </a:lnTo>
                  <a:lnTo>
                    <a:pt x="857" y="549"/>
                  </a:lnTo>
                  <a:lnTo>
                    <a:pt x="884" y="549"/>
                  </a:lnTo>
                  <a:lnTo>
                    <a:pt x="902" y="546"/>
                  </a:lnTo>
                  <a:lnTo>
                    <a:pt x="907" y="546"/>
                  </a:lnTo>
                  <a:lnTo>
                    <a:pt x="912" y="536"/>
                  </a:lnTo>
                  <a:lnTo>
                    <a:pt x="917" y="526"/>
                  </a:lnTo>
                  <a:lnTo>
                    <a:pt x="926" y="517"/>
                  </a:lnTo>
                  <a:lnTo>
                    <a:pt x="936" y="509"/>
                  </a:lnTo>
                  <a:lnTo>
                    <a:pt x="949" y="506"/>
                  </a:lnTo>
                  <a:lnTo>
                    <a:pt x="962" y="506"/>
                  </a:lnTo>
                  <a:lnTo>
                    <a:pt x="979" y="507"/>
                  </a:lnTo>
                  <a:lnTo>
                    <a:pt x="997" y="513"/>
                  </a:lnTo>
                  <a:lnTo>
                    <a:pt x="1011" y="517"/>
                  </a:lnTo>
                  <a:lnTo>
                    <a:pt x="1028" y="522"/>
                  </a:lnTo>
                  <a:lnTo>
                    <a:pt x="1051" y="525"/>
                  </a:lnTo>
                  <a:lnTo>
                    <a:pt x="1078" y="525"/>
                  </a:lnTo>
                  <a:lnTo>
                    <a:pt x="1109" y="526"/>
                  </a:lnTo>
                  <a:lnTo>
                    <a:pt x="1139" y="526"/>
                  </a:lnTo>
                  <a:lnTo>
                    <a:pt x="1173" y="526"/>
                  </a:lnTo>
                  <a:lnTo>
                    <a:pt x="1206" y="526"/>
                  </a:lnTo>
                  <a:lnTo>
                    <a:pt x="1241" y="525"/>
                  </a:lnTo>
                  <a:lnTo>
                    <a:pt x="1273" y="522"/>
                  </a:lnTo>
                  <a:lnTo>
                    <a:pt x="1304" y="522"/>
                  </a:lnTo>
                  <a:lnTo>
                    <a:pt x="1332" y="520"/>
                  </a:lnTo>
                  <a:lnTo>
                    <a:pt x="1356" y="517"/>
                  </a:lnTo>
                  <a:lnTo>
                    <a:pt x="1378" y="516"/>
                  </a:lnTo>
                  <a:lnTo>
                    <a:pt x="1392" y="516"/>
                  </a:lnTo>
                  <a:lnTo>
                    <a:pt x="1401" y="513"/>
                  </a:lnTo>
                  <a:lnTo>
                    <a:pt x="1396" y="506"/>
                  </a:lnTo>
                  <a:lnTo>
                    <a:pt x="1386" y="483"/>
                  </a:lnTo>
                  <a:lnTo>
                    <a:pt x="1373" y="454"/>
                  </a:lnTo>
                  <a:lnTo>
                    <a:pt x="1369" y="435"/>
                  </a:lnTo>
                  <a:lnTo>
                    <a:pt x="1355" y="399"/>
                  </a:lnTo>
                  <a:lnTo>
                    <a:pt x="1329" y="344"/>
                  </a:lnTo>
                  <a:lnTo>
                    <a:pt x="1297" y="278"/>
                  </a:lnTo>
                  <a:lnTo>
                    <a:pt x="1264" y="204"/>
                  </a:lnTo>
                  <a:lnTo>
                    <a:pt x="1232" y="134"/>
                  </a:lnTo>
                  <a:lnTo>
                    <a:pt x="1206" y="73"/>
                  </a:lnTo>
                  <a:lnTo>
                    <a:pt x="1186" y="34"/>
                  </a:lnTo>
                  <a:lnTo>
                    <a:pt x="1179" y="18"/>
                  </a:lnTo>
                  <a:close/>
                </a:path>
              </a:pathLst>
            </a:custGeom>
            <a:solidFill>
              <a:srgbClr val="000000"/>
            </a:solidFill>
            <a:ln w="9525">
              <a:solidFill>
                <a:srgbClr val="0000FF"/>
              </a:solidFill>
              <a:round/>
              <a:headEnd/>
              <a:tailEnd/>
            </a:ln>
          </p:spPr>
          <p:txBody>
            <a:bodyPr/>
            <a:lstStyle/>
            <a:p>
              <a:endParaRPr lang="vi-VN"/>
            </a:p>
          </p:txBody>
        </p:sp>
        <p:sp>
          <p:nvSpPr>
            <p:cNvPr id="20507" name="Freeform 29"/>
            <p:cNvSpPr>
              <a:spLocks/>
            </p:cNvSpPr>
            <p:nvPr/>
          </p:nvSpPr>
          <p:spPr bwMode="auto">
            <a:xfrm>
              <a:off x="5073" y="2795"/>
              <a:ext cx="1362" cy="710"/>
            </a:xfrm>
            <a:custGeom>
              <a:avLst/>
              <a:gdLst>
                <a:gd name="T0" fmla="*/ 59 w 1362"/>
                <a:gd name="T1" fmla="*/ 54 h 710"/>
                <a:gd name="T2" fmla="*/ 30 w 1362"/>
                <a:gd name="T3" fmla="*/ 99 h 710"/>
                <a:gd name="T4" fmla="*/ 0 w 1362"/>
                <a:gd name="T5" fmla="*/ 123 h 710"/>
                <a:gd name="T6" fmla="*/ 12 w 1362"/>
                <a:gd name="T7" fmla="*/ 159 h 710"/>
                <a:gd name="T8" fmla="*/ 62 w 1362"/>
                <a:gd name="T9" fmla="*/ 329 h 710"/>
                <a:gd name="T10" fmla="*/ 125 w 1362"/>
                <a:gd name="T11" fmla="*/ 536 h 710"/>
                <a:gd name="T12" fmla="*/ 174 w 1362"/>
                <a:gd name="T13" fmla="*/ 690 h 710"/>
                <a:gd name="T14" fmla="*/ 180 w 1362"/>
                <a:gd name="T15" fmla="*/ 710 h 710"/>
                <a:gd name="T16" fmla="*/ 211 w 1362"/>
                <a:gd name="T17" fmla="*/ 709 h 710"/>
                <a:gd name="T18" fmla="*/ 257 w 1362"/>
                <a:gd name="T19" fmla="*/ 704 h 710"/>
                <a:gd name="T20" fmla="*/ 313 w 1362"/>
                <a:gd name="T21" fmla="*/ 696 h 710"/>
                <a:gd name="T22" fmla="*/ 378 w 1362"/>
                <a:gd name="T23" fmla="*/ 686 h 710"/>
                <a:gd name="T24" fmla="*/ 441 w 1362"/>
                <a:gd name="T25" fmla="*/ 671 h 710"/>
                <a:gd name="T26" fmla="*/ 500 w 1362"/>
                <a:gd name="T27" fmla="*/ 658 h 710"/>
                <a:gd name="T28" fmla="*/ 549 w 1362"/>
                <a:gd name="T29" fmla="*/ 641 h 710"/>
                <a:gd name="T30" fmla="*/ 582 w 1362"/>
                <a:gd name="T31" fmla="*/ 627 h 710"/>
                <a:gd name="T32" fmla="*/ 605 w 1362"/>
                <a:gd name="T33" fmla="*/ 615 h 710"/>
                <a:gd name="T34" fmla="*/ 641 w 1362"/>
                <a:gd name="T35" fmla="*/ 606 h 710"/>
                <a:gd name="T36" fmla="*/ 669 w 1362"/>
                <a:gd name="T37" fmla="*/ 615 h 710"/>
                <a:gd name="T38" fmla="*/ 677 w 1362"/>
                <a:gd name="T39" fmla="*/ 635 h 710"/>
                <a:gd name="T40" fmla="*/ 680 w 1362"/>
                <a:gd name="T41" fmla="*/ 648 h 710"/>
                <a:gd name="T42" fmla="*/ 723 w 1362"/>
                <a:gd name="T43" fmla="*/ 641 h 710"/>
                <a:gd name="T44" fmla="*/ 786 w 1362"/>
                <a:gd name="T45" fmla="*/ 635 h 710"/>
                <a:gd name="T46" fmla="*/ 845 w 1362"/>
                <a:gd name="T47" fmla="*/ 635 h 710"/>
                <a:gd name="T48" fmla="*/ 868 w 1362"/>
                <a:gd name="T49" fmla="*/ 632 h 710"/>
                <a:gd name="T50" fmla="*/ 873 w 1362"/>
                <a:gd name="T51" fmla="*/ 622 h 710"/>
                <a:gd name="T52" fmla="*/ 887 w 1362"/>
                <a:gd name="T53" fmla="*/ 603 h 710"/>
                <a:gd name="T54" fmla="*/ 910 w 1362"/>
                <a:gd name="T55" fmla="*/ 592 h 710"/>
                <a:gd name="T56" fmla="*/ 940 w 1362"/>
                <a:gd name="T57" fmla="*/ 593 h 710"/>
                <a:gd name="T58" fmla="*/ 958 w 1362"/>
                <a:gd name="T59" fmla="*/ 599 h 710"/>
                <a:gd name="T60" fmla="*/ 989 w 1362"/>
                <a:gd name="T61" fmla="*/ 608 h 710"/>
                <a:gd name="T62" fmla="*/ 1039 w 1362"/>
                <a:gd name="T63" fmla="*/ 611 h 710"/>
                <a:gd name="T64" fmla="*/ 1100 w 1362"/>
                <a:gd name="T65" fmla="*/ 612 h 710"/>
                <a:gd name="T66" fmla="*/ 1167 w 1362"/>
                <a:gd name="T67" fmla="*/ 612 h 710"/>
                <a:gd name="T68" fmla="*/ 1234 w 1362"/>
                <a:gd name="T69" fmla="*/ 608 h 710"/>
                <a:gd name="T70" fmla="*/ 1293 w 1362"/>
                <a:gd name="T71" fmla="*/ 606 h 710"/>
                <a:gd name="T72" fmla="*/ 1339 w 1362"/>
                <a:gd name="T73" fmla="*/ 602 h 710"/>
                <a:gd name="T74" fmla="*/ 1362 w 1362"/>
                <a:gd name="T75" fmla="*/ 599 h 710"/>
                <a:gd name="T76" fmla="*/ 1357 w 1362"/>
                <a:gd name="T77" fmla="*/ 592 h 710"/>
                <a:gd name="T78" fmla="*/ 1334 w 1362"/>
                <a:gd name="T79" fmla="*/ 540 h 710"/>
                <a:gd name="T80" fmla="*/ 1330 w 1362"/>
                <a:gd name="T81" fmla="*/ 521 h 710"/>
                <a:gd name="T82" fmla="*/ 1284 w 1362"/>
                <a:gd name="T83" fmla="*/ 420 h 710"/>
                <a:gd name="T84" fmla="*/ 1211 w 1362"/>
                <a:gd name="T85" fmla="*/ 256 h 710"/>
                <a:gd name="T86" fmla="*/ 1139 w 1362"/>
                <a:gd name="T87" fmla="*/ 103 h 710"/>
                <a:gd name="T88" fmla="*/ 1108 w 1362"/>
                <a:gd name="T89" fmla="*/ 35 h 710"/>
                <a:gd name="T90" fmla="*/ 1083 w 1362"/>
                <a:gd name="T91" fmla="*/ 41 h 710"/>
                <a:gd name="T92" fmla="*/ 1019 w 1362"/>
                <a:gd name="T93" fmla="*/ 44 h 710"/>
                <a:gd name="T94" fmla="*/ 946 w 1362"/>
                <a:gd name="T95" fmla="*/ 35 h 710"/>
                <a:gd name="T96" fmla="*/ 864 w 1362"/>
                <a:gd name="T97" fmla="*/ 19 h 710"/>
                <a:gd name="T98" fmla="*/ 785 w 1362"/>
                <a:gd name="T99" fmla="*/ 6 h 710"/>
                <a:gd name="T100" fmla="*/ 713 w 1362"/>
                <a:gd name="T101" fmla="*/ 0 h 710"/>
                <a:gd name="T102" fmla="*/ 654 w 1362"/>
                <a:gd name="T103" fmla="*/ 5 h 710"/>
                <a:gd name="T104" fmla="*/ 611 w 1362"/>
                <a:gd name="T105" fmla="*/ 24 h 710"/>
                <a:gd name="T106" fmla="*/ 601 w 1362"/>
                <a:gd name="T107" fmla="*/ 41 h 710"/>
                <a:gd name="T108" fmla="*/ 531 w 1362"/>
                <a:gd name="T109" fmla="*/ 15 h 710"/>
                <a:gd name="T110" fmla="*/ 464 w 1362"/>
                <a:gd name="T111" fmla="*/ 9 h 710"/>
                <a:gd name="T112" fmla="*/ 401 w 1362"/>
                <a:gd name="T113" fmla="*/ 19 h 710"/>
                <a:gd name="T114" fmla="*/ 342 w 1362"/>
                <a:gd name="T115" fmla="*/ 35 h 710"/>
                <a:gd name="T116" fmla="*/ 278 w 1362"/>
                <a:gd name="T117" fmla="*/ 54 h 710"/>
                <a:gd name="T118" fmla="*/ 211 w 1362"/>
                <a:gd name="T119" fmla="*/ 70 h 710"/>
                <a:gd name="T120" fmla="*/ 140 w 1362"/>
                <a:gd name="T121" fmla="*/ 71 h 710"/>
                <a:gd name="T122" fmla="*/ 59 w 1362"/>
                <a:gd name="T123" fmla="*/ 54 h 7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362"/>
                <a:gd name="T187" fmla="*/ 0 h 710"/>
                <a:gd name="T188" fmla="*/ 1362 w 1362"/>
                <a:gd name="T189" fmla="*/ 710 h 7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362" h="710">
                  <a:moveTo>
                    <a:pt x="59" y="54"/>
                  </a:moveTo>
                  <a:lnTo>
                    <a:pt x="59" y="54"/>
                  </a:lnTo>
                  <a:lnTo>
                    <a:pt x="43" y="80"/>
                  </a:lnTo>
                  <a:lnTo>
                    <a:pt x="30" y="99"/>
                  </a:lnTo>
                  <a:lnTo>
                    <a:pt x="16" y="113"/>
                  </a:lnTo>
                  <a:lnTo>
                    <a:pt x="0" y="123"/>
                  </a:lnTo>
                  <a:lnTo>
                    <a:pt x="12" y="159"/>
                  </a:lnTo>
                  <a:lnTo>
                    <a:pt x="35" y="233"/>
                  </a:lnTo>
                  <a:lnTo>
                    <a:pt x="62" y="329"/>
                  </a:lnTo>
                  <a:lnTo>
                    <a:pt x="96" y="435"/>
                  </a:lnTo>
                  <a:lnTo>
                    <a:pt x="125" y="536"/>
                  </a:lnTo>
                  <a:lnTo>
                    <a:pt x="154" y="627"/>
                  </a:lnTo>
                  <a:lnTo>
                    <a:pt x="174" y="690"/>
                  </a:lnTo>
                  <a:lnTo>
                    <a:pt x="180" y="710"/>
                  </a:lnTo>
                  <a:lnTo>
                    <a:pt x="194" y="710"/>
                  </a:lnTo>
                  <a:lnTo>
                    <a:pt x="211" y="709"/>
                  </a:lnTo>
                  <a:lnTo>
                    <a:pt x="230" y="707"/>
                  </a:lnTo>
                  <a:lnTo>
                    <a:pt x="257" y="704"/>
                  </a:lnTo>
                  <a:lnTo>
                    <a:pt x="285" y="699"/>
                  </a:lnTo>
                  <a:lnTo>
                    <a:pt x="313" y="696"/>
                  </a:lnTo>
                  <a:lnTo>
                    <a:pt x="347" y="690"/>
                  </a:lnTo>
                  <a:lnTo>
                    <a:pt x="378" y="686"/>
                  </a:lnTo>
                  <a:lnTo>
                    <a:pt x="410" y="678"/>
                  </a:lnTo>
                  <a:lnTo>
                    <a:pt x="441" y="671"/>
                  </a:lnTo>
                  <a:lnTo>
                    <a:pt x="472" y="664"/>
                  </a:lnTo>
                  <a:lnTo>
                    <a:pt x="500" y="658"/>
                  </a:lnTo>
                  <a:lnTo>
                    <a:pt x="526" y="650"/>
                  </a:lnTo>
                  <a:lnTo>
                    <a:pt x="549" y="641"/>
                  </a:lnTo>
                  <a:lnTo>
                    <a:pt x="568" y="632"/>
                  </a:lnTo>
                  <a:lnTo>
                    <a:pt x="582" y="627"/>
                  </a:lnTo>
                  <a:lnTo>
                    <a:pt x="605" y="615"/>
                  </a:lnTo>
                  <a:lnTo>
                    <a:pt x="627" y="608"/>
                  </a:lnTo>
                  <a:lnTo>
                    <a:pt x="641" y="606"/>
                  </a:lnTo>
                  <a:lnTo>
                    <a:pt x="656" y="608"/>
                  </a:lnTo>
                  <a:lnTo>
                    <a:pt x="669" y="615"/>
                  </a:lnTo>
                  <a:lnTo>
                    <a:pt x="673" y="624"/>
                  </a:lnTo>
                  <a:lnTo>
                    <a:pt x="677" y="635"/>
                  </a:lnTo>
                  <a:lnTo>
                    <a:pt x="680" y="648"/>
                  </a:lnTo>
                  <a:lnTo>
                    <a:pt x="697" y="645"/>
                  </a:lnTo>
                  <a:lnTo>
                    <a:pt x="723" y="641"/>
                  </a:lnTo>
                  <a:lnTo>
                    <a:pt x="755" y="640"/>
                  </a:lnTo>
                  <a:lnTo>
                    <a:pt x="786" y="635"/>
                  </a:lnTo>
                  <a:lnTo>
                    <a:pt x="818" y="635"/>
                  </a:lnTo>
                  <a:lnTo>
                    <a:pt x="845" y="635"/>
                  </a:lnTo>
                  <a:lnTo>
                    <a:pt x="863" y="632"/>
                  </a:lnTo>
                  <a:lnTo>
                    <a:pt x="868" y="632"/>
                  </a:lnTo>
                  <a:lnTo>
                    <a:pt x="873" y="622"/>
                  </a:lnTo>
                  <a:lnTo>
                    <a:pt x="878" y="612"/>
                  </a:lnTo>
                  <a:lnTo>
                    <a:pt x="887" y="603"/>
                  </a:lnTo>
                  <a:lnTo>
                    <a:pt x="897" y="595"/>
                  </a:lnTo>
                  <a:lnTo>
                    <a:pt x="910" y="592"/>
                  </a:lnTo>
                  <a:lnTo>
                    <a:pt x="923" y="592"/>
                  </a:lnTo>
                  <a:lnTo>
                    <a:pt x="940" y="593"/>
                  </a:lnTo>
                  <a:lnTo>
                    <a:pt x="958" y="599"/>
                  </a:lnTo>
                  <a:lnTo>
                    <a:pt x="972" y="603"/>
                  </a:lnTo>
                  <a:lnTo>
                    <a:pt x="989" y="608"/>
                  </a:lnTo>
                  <a:lnTo>
                    <a:pt x="1012" y="611"/>
                  </a:lnTo>
                  <a:lnTo>
                    <a:pt x="1039" y="611"/>
                  </a:lnTo>
                  <a:lnTo>
                    <a:pt x="1070" y="612"/>
                  </a:lnTo>
                  <a:lnTo>
                    <a:pt x="1100" y="612"/>
                  </a:lnTo>
                  <a:lnTo>
                    <a:pt x="1134" y="612"/>
                  </a:lnTo>
                  <a:lnTo>
                    <a:pt x="1167" y="612"/>
                  </a:lnTo>
                  <a:lnTo>
                    <a:pt x="1202" y="611"/>
                  </a:lnTo>
                  <a:lnTo>
                    <a:pt x="1234" y="608"/>
                  </a:lnTo>
                  <a:lnTo>
                    <a:pt x="1265" y="608"/>
                  </a:lnTo>
                  <a:lnTo>
                    <a:pt x="1293" y="606"/>
                  </a:lnTo>
                  <a:lnTo>
                    <a:pt x="1317" y="603"/>
                  </a:lnTo>
                  <a:lnTo>
                    <a:pt x="1339" y="602"/>
                  </a:lnTo>
                  <a:lnTo>
                    <a:pt x="1353" y="602"/>
                  </a:lnTo>
                  <a:lnTo>
                    <a:pt x="1362" y="599"/>
                  </a:lnTo>
                  <a:lnTo>
                    <a:pt x="1357" y="592"/>
                  </a:lnTo>
                  <a:lnTo>
                    <a:pt x="1347" y="569"/>
                  </a:lnTo>
                  <a:lnTo>
                    <a:pt x="1334" y="540"/>
                  </a:lnTo>
                  <a:lnTo>
                    <a:pt x="1330" y="521"/>
                  </a:lnTo>
                  <a:lnTo>
                    <a:pt x="1313" y="484"/>
                  </a:lnTo>
                  <a:lnTo>
                    <a:pt x="1284" y="420"/>
                  </a:lnTo>
                  <a:lnTo>
                    <a:pt x="1248" y="341"/>
                  </a:lnTo>
                  <a:lnTo>
                    <a:pt x="1211" y="256"/>
                  </a:lnTo>
                  <a:lnTo>
                    <a:pt x="1172" y="174"/>
                  </a:lnTo>
                  <a:lnTo>
                    <a:pt x="1139" y="103"/>
                  </a:lnTo>
                  <a:lnTo>
                    <a:pt x="1117" y="52"/>
                  </a:lnTo>
                  <a:lnTo>
                    <a:pt x="1108" y="35"/>
                  </a:lnTo>
                  <a:lnTo>
                    <a:pt x="1083" y="41"/>
                  </a:lnTo>
                  <a:lnTo>
                    <a:pt x="1052" y="44"/>
                  </a:lnTo>
                  <a:lnTo>
                    <a:pt x="1019" y="44"/>
                  </a:lnTo>
                  <a:lnTo>
                    <a:pt x="982" y="39"/>
                  </a:lnTo>
                  <a:lnTo>
                    <a:pt x="946" y="35"/>
                  </a:lnTo>
                  <a:lnTo>
                    <a:pt x="904" y="28"/>
                  </a:lnTo>
                  <a:lnTo>
                    <a:pt x="864" y="19"/>
                  </a:lnTo>
                  <a:lnTo>
                    <a:pt x="827" y="13"/>
                  </a:lnTo>
                  <a:lnTo>
                    <a:pt x="785" y="6"/>
                  </a:lnTo>
                  <a:lnTo>
                    <a:pt x="748" y="2"/>
                  </a:lnTo>
                  <a:lnTo>
                    <a:pt x="713" y="0"/>
                  </a:lnTo>
                  <a:lnTo>
                    <a:pt x="680" y="0"/>
                  </a:lnTo>
                  <a:lnTo>
                    <a:pt x="654" y="5"/>
                  </a:lnTo>
                  <a:lnTo>
                    <a:pt x="631" y="11"/>
                  </a:lnTo>
                  <a:lnTo>
                    <a:pt x="611" y="24"/>
                  </a:lnTo>
                  <a:lnTo>
                    <a:pt x="601" y="41"/>
                  </a:lnTo>
                  <a:lnTo>
                    <a:pt x="565" y="26"/>
                  </a:lnTo>
                  <a:lnTo>
                    <a:pt x="531" y="15"/>
                  </a:lnTo>
                  <a:lnTo>
                    <a:pt x="498" y="11"/>
                  </a:lnTo>
                  <a:lnTo>
                    <a:pt x="464" y="9"/>
                  </a:lnTo>
                  <a:lnTo>
                    <a:pt x="433" y="13"/>
                  </a:lnTo>
                  <a:lnTo>
                    <a:pt x="401" y="19"/>
                  </a:lnTo>
                  <a:lnTo>
                    <a:pt x="371" y="26"/>
                  </a:lnTo>
                  <a:lnTo>
                    <a:pt x="342" y="35"/>
                  </a:lnTo>
                  <a:lnTo>
                    <a:pt x="309" y="45"/>
                  </a:lnTo>
                  <a:lnTo>
                    <a:pt x="278" y="54"/>
                  </a:lnTo>
                  <a:lnTo>
                    <a:pt x="246" y="65"/>
                  </a:lnTo>
                  <a:lnTo>
                    <a:pt x="211" y="70"/>
                  </a:lnTo>
                  <a:lnTo>
                    <a:pt x="175" y="74"/>
                  </a:lnTo>
                  <a:lnTo>
                    <a:pt x="140" y="71"/>
                  </a:lnTo>
                  <a:lnTo>
                    <a:pt x="101" y="68"/>
                  </a:lnTo>
                  <a:lnTo>
                    <a:pt x="59" y="54"/>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08" name="Freeform 30"/>
            <p:cNvSpPr>
              <a:spLocks/>
            </p:cNvSpPr>
            <p:nvPr/>
          </p:nvSpPr>
          <p:spPr bwMode="auto">
            <a:xfrm>
              <a:off x="5253" y="3407"/>
              <a:ext cx="70" cy="98"/>
            </a:xfrm>
            <a:custGeom>
              <a:avLst/>
              <a:gdLst>
                <a:gd name="T0" fmla="*/ 70 w 70"/>
                <a:gd name="T1" fmla="*/ 0 h 98"/>
                <a:gd name="T2" fmla="*/ 70 w 70"/>
                <a:gd name="T3" fmla="*/ 0 h 98"/>
                <a:gd name="T4" fmla="*/ 62 w 70"/>
                <a:gd name="T5" fmla="*/ 15 h 98"/>
                <a:gd name="T6" fmla="*/ 53 w 70"/>
                <a:gd name="T7" fmla="*/ 28 h 98"/>
                <a:gd name="T8" fmla="*/ 44 w 70"/>
                <a:gd name="T9" fmla="*/ 45 h 98"/>
                <a:gd name="T10" fmla="*/ 34 w 70"/>
                <a:gd name="T11" fmla="*/ 59 h 98"/>
                <a:gd name="T12" fmla="*/ 27 w 70"/>
                <a:gd name="T13" fmla="*/ 74 h 98"/>
                <a:gd name="T14" fmla="*/ 18 w 70"/>
                <a:gd name="T15" fmla="*/ 84 h 98"/>
                <a:gd name="T16" fmla="*/ 8 w 70"/>
                <a:gd name="T17" fmla="*/ 92 h 98"/>
                <a:gd name="T18" fmla="*/ 0 w 70"/>
                <a:gd name="T19" fmla="*/ 98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98"/>
                <a:gd name="T32" fmla="*/ 70 w 70"/>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98">
                  <a:moveTo>
                    <a:pt x="70" y="0"/>
                  </a:moveTo>
                  <a:lnTo>
                    <a:pt x="70" y="0"/>
                  </a:lnTo>
                  <a:lnTo>
                    <a:pt x="62" y="15"/>
                  </a:lnTo>
                  <a:lnTo>
                    <a:pt x="53" y="28"/>
                  </a:lnTo>
                  <a:lnTo>
                    <a:pt x="44" y="45"/>
                  </a:lnTo>
                  <a:lnTo>
                    <a:pt x="34" y="59"/>
                  </a:lnTo>
                  <a:lnTo>
                    <a:pt x="27" y="74"/>
                  </a:lnTo>
                  <a:lnTo>
                    <a:pt x="18" y="84"/>
                  </a:lnTo>
                  <a:lnTo>
                    <a:pt x="8" y="92"/>
                  </a:lnTo>
                  <a:lnTo>
                    <a:pt x="0" y="98"/>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09" name="Freeform 31"/>
            <p:cNvSpPr>
              <a:spLocks/>
            </p:cNvSpPr>
            <p:nvPr/>
          </p:nvSpPr>
          <p:spPr bwMode="auto">
            <a:xfrm>
              <a:off x="5851" y="3381"/>
              <a:ext cx="3" cy="49"/>
            </a:xfrm>
            <a:custGeom>
              <a:avLst/>
              <a:gdLst>
                <a:gd name="T0" fmla="*/ 0 w 3"/>
                <a:gd name="T1" fmla="*/ 0 h 49"/>
                <a:gd name="T2" fmla="*/ 0 w 3"/>
                <a:gd name="T3" fmla="*/ 0 h 49"/>
                <a:gd name="T4" fmla="*/ 0 w 3"/>
                <a:gd name="T5" fmla="*/ 12 h 49"/>
                <a:gd name="T6" fmla="*/ 3 w 3"/>
                <a:gd name="T7" fmla="*/ 29 h 49"/>
                <a:gd name="T8" fmla="*/ 3 w 3"/>
                <a:gd name="T9" fmla="*/ 45 h 49"/>
                <a:gd name="T10" fmla="*/ 3 w 3"/>
                <a:gd name="T11" fmla="*/ 49 h 49"/>
                <a:gd name="T12" fmla="*/ 0 60000 65536"/>
                <a:gd name="T13" fmla="*/ 0 60000 65536"/>
                <a:gd name="T14" fmla="*/ 0 60000 65536"/>
                <a:gd name="T15" fmla="*/ 0 60000 65536"/>
                <a:gd name="T16" fmla="*/ 0 60000 65536"/>
                <a:gd name="T17" fmla="*/ 0 60000 65536"/>
                <a:gd name="T18" fmla="*/ 0 w 3"/>
                <a:gd name="T19" fmla="*/ 0 h 49"/>
                <a:gd name="T20" fmla="*/ 3 w 3"/>
                <a:gd name="T21" fmla="*/ 49 h 49"/>
              </a:gdLst>
              <a:ahLst/>
              <a:cxnLst>
                <a:cxn ang="T12">
                  <a:pos x="T0" y="T1"/>
                </a:cxn>
                <a:cxn ang="T13">
                  <a:pos x="T2" y="T3"/>
                </a:cxn>
                <a:cxn ang="T14">
                  <a:pos x="T4" y="T5"/>
                </a:cxn>
                <a:cxn ang="T15">
                  <a:pos x="T6" y="T7"/>
                </a:cxn>
                <a:cxn ang="T16">
                  <a:pos x="T8" y="T9"/>
                </a:cxn>
                <a:cxn ang="T17">
                  <a:pos x="T10" y="T11"/>
                </a:cxn>
              </a:cxnLst>
              <a:rect l="T18" t="T19" r="T20" b="T21"/>
              <a:pathLst>
                <a:path w="3" h="49">
                  <a:moveTo>
                    <a:pt x="0" y="0"/>
                  </a:moveTo>
                  <a:lnTo>
                    <a:pt x="0" y="0"/>
                  </a:lnTo>
                  <a:lnTo>
                    <a:pt x="0" y="12"/>
                  </a:lnTo>
                  <a:lnTo>
                    <a:pt x="3" y="29"/>
                  </a:lnTo>
                  <a:lnTo>
                    <a:pt x="3" y="45"/>
                  </a:lnTo>
                  <a:lnTo>
                    <a:pt x="3" y="49"/>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10" name="Line 32"/>
            <p:cNvSpPr>
              <a:spLocks noChangeShapeType="1"/>
            </p:cNvSpPr>
            <p:nvPr/>
          </p:nvSpPr>
          <p:spPr bwMode="auto">
            <a:xfrm>
              <a:off x="5674" y="2836"/>
              <a:ext cx="173" cy="535"/>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511" name="WordArt 33"/>
            <p:cNvSpPr>
              <a:spLocks noChangeArrowheads="1" noChangeShapeType="1" noTextEdit="1"/>
            </p:cNvSpPr>
            <p:nvPr/>
          </p:nvSpPr>
          <p:spPr bwMode="auto">
            <a:xfrm>
              <a:off x="5276" y="3570"/>
              <a:ext cx="390" cy="239"/>
            </a:xfrm>
            <a:prstGeom prst="rect">
              <a:avLst/>
            </a:prstGeom>
          </p:spPr>
          <p:txBody>
            <a:bodyPr wrap="none" fromWordArt="1">
              <a:prstTxWarp prst="textPlain">
                <a:avLst>
                  <a:gd name="adj" fmla="val 50000"/>
                </a:avLst>
              </a:prstTxWarp>
              <a:scene3d>
                <a:camera prst="legacyObliqueTopRight">
                  <a:rot lat="16199997" lon="20399998" rev="0"/>
                </a:camera>
                <a:lightRig rig="legacyFlat3" dir="b"/>
              </a:scene3d>
              <a:sp3d prstMaterial="legacyMatte">
                <a:extrusionClr>
                  <a:srgbClr val="008000"/>
                </a:extrusionClr>
                <a:contourClr>
                  <a:srgbClr val="008000"/>
                </a:contourClr>
              </a:sp3d>
            </a:bodyPr>
            <a:lstStyle/>
            <a:p>
              <a:r>
                <a:rPr lang="vi-VN" sz="3600" b="1" kern="10">
                  <a:ln w="9525">
                    <a:round/>
                    <a:headEnd/>
                    <a:tailEnd/>
                  </a:ln>
                  <a:solidFill>
                    <a:srgbClr val="008000"/>
                  </a:solidFill>
                </a:rPr>
                <a:t>KCT</a:t>
              </a:r>
            </a:p>
          </p:txBody>
        </p:sp>
      </p:grpSp>
    </p:spTree>
    <p:extLst>
      <p:ext uri="{BB962C8B-B14F-4D97-AF65-F5344CB8AC3E}">
        <p14:creationId xmlns:p14="http://schemas.microsoft.com/office/powerpoint/2010/main" val="42659051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withEffect">
                                  <p:stCondLst>
                                    <p:cond delay="0"/>
                                  </p:stCondLst>
                                  <p:childTnLst>
                                    <p:set>
                                      <p:cBhvr>
                                        <p:cTn id="6" dur="1" fill="hold">
                                          <p:stCondLst>
                                            <p:cond delay="0"/>
                                          </p:stCondLst>
                                        </p:cTn>
                                        <p:tgtEl>
                                          <p:spTgt spid="44035"/>
                                        </p:tgtEl>
                                        <p:attrNameLst>
                                          <p:attrName>style.visibility</p:attrName>
                                        </p:attrNameLst>
                                      </p:cBhvr>
                                      <p:to>
                                        <p:strVal val="visible"/>
                                      </p:to>
                                    </p:set>
                                    <p:animEffect transition="in" filter="slide(fromLeft)">
                                      <p:cBhvr>
                                        <p:cTn id="7" dur="2000"/>
                                        <p:tgtEl>
                                          <p:spTgt spid="4403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0485">
                                            <p:txEl>
                                              <p:pRg st="0" end="0"/>
                                            </p:txEl>
                                          </p:spTgt>
                                        </p:tgtEl>
                                        <p:attrNameLst>
                                          <p:attrName>style.visibility</p:attrName>
                                        </p:attrNameLst>
                                      </p:cBhvr>
                                      <p:to>
                                        <p:strVal val="visible"/>
                                      </p:to>
                                    </p:set>
                                    <p:animEffect transition="in" filter="circle(in)">
                                      <p:cBhvr>
                                        <p:cTn id="12" dur="2000"/>
                                        <p:tgtEl>
                                          <p:spTgt spid="2048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0485">
                                            <p:txEl>
                                              <p:pRg st="1" end="1"/>
                                            </p:txEl>
                                          </p:spTgt>
                                        </p:tgtEl>
                                        <p:attrNameLst>
                                          <p:attrName>style.visibility</p:attrName>
                                        </p:attrNameLst>
                                      </p:cBhvr>
                                      <p:to>
                                        <p:strVal val="visible"/>
                                      </p:to>
                                    </p:set>
                                    <p:animEffect transition="in" filter="circle(in)">
                                      <p:cBhvr>
                                        <p:cTn id="17" dur="2000"/>
                                        <p:tgtEl>
                                          <p:spTgt spid="2048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0485">
                                            <p:txEl>
                                              <p:pRg st="2" end="2"/>
                                            </p:txEl>
                                          </p:spTgt>
                                        </p:tgtEl>
                                        <p:attrNameLst>
                                          <p:attrName>style.visibility</p:attrName>
                                        </p:attrNameLst>
                                      </p:cBhvr>
                                      <p:to>
                                        <p:strVal val="visible"/>
                                      </p:to>
                                    </p:set>
                                    <p:animEffect transition="in" filter="circle(in)">
                                      <p:cBhvr>
                                        <p:cTn id="22" dur="2000"/>
                                        <p:tgtEl>
                                          <p:spTgt spid="2048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TotalTime>
  <Words>589</Words>
  <Application>Microsoft Office PowerPoint</Application>
  <PresentationFormat>Widescreen</PresentationFormat>
  <Paragraphs>177</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.VnTime</vt:lpstr>
      <vt:lpstr>.VnTimeH</vt:lpstr>
      <vt:lpstr>Arial</vt:lpstr>
      <vt:lpstr>Calibri</vt:lpstr>
      <vt:lpstr>Calibri Light</vt:lpstr>
      <vt:lpstr>Cambria Math</vt:lpstr>
      <vt:lpstr>Times New Roman</vt:lpstr>
      <vt:lpstr>Office Theme</vt:lpstr>
      <vt:lpstr>PowerPoint Presentation</vt:lpstr>
      <vt:lpstr>LÝ THUYẾT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http://dichvusuamaytinhtainha.com/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11</cp:revision>
  <dcterms:created xsi:type="dcterms:W3CDTF">2021-12-07T17:43:30Z</dcterms:created>
  <dcterms:modified xsi:type="dcterms:W3CDTF">2022-01-04T10:33:08Z</dcterms:modified>
</cp:coreProperties>
</file>